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2"/>
  </p:notesMasterIdLst>
  <p:sldIdLst>
    <p:sldId id="278" r:id="rId3"/>
    <p:sldId id="280" r:id="rId4"/>
    <p:sldId id="289" r:id="rId5"/>
    <p:sldId id="281" r:id="rId6"/>
    <p:sldId id="290" r:id="rId7"/>
    <p:sldId id="282" r:id="rId8"/>
    <p:sldId id="298" r:id="rId9"/>
    <p:sldId id="283" r:id="rId10"/>
    <p:sldId id="291" r:id="rId11"/>
    <p:sldId id="292" r:id="rId12"/>
    <p:sldId id="293" r:id="rId13"/>
    <p:sldId id="285" r:id="rId14"/>
    <p:sldId id="294" r:id="rId15"/>
    <p:sldId id="287" r:id="rId16"/>
    <p:sldId id="286" r:id="rId17"/>
    <p:sldId id="295" r:id="rId18"/>
    <p:sldId id="296" r:id="rId19"/>
    <p:sldId id="297" r:id="rId20"/>
    <p:sldId id="288" r:id="rId21"/>
  </p:sldIdLst>
  <p:sldSz cx="12192000" cy="6858000"/>
  <p:notesSz cx="6858000" cy="9144000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592"/>
    <a:srgbClr val="D2DCE6"/>
    <a:srgbClr val="396692"/>
    <a:srgbClr val="CCE9F9"/>
    <a:srgbClr val="CC4A4A"/>
    <a:srgbClr val="F68A00"/>
    <a:srgbClr val="FEF3D2"/>
    <a:srgbClr val="EAE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73" autoAdjust="0"/>
    <p:restoredTop sz="94710" autoAdjust="0"/>
  </p:normalViewPr>
  <p:slideViewPr>
    <p:cSldViewPr snapToGrid="0" showGuides="1">
      <p:cViewPr varScale="1">
        <p:scale>
          <a:sx n="115" d="100"/>
          <a:sy n="115" d="100"/>
        </p:scale>
        <p:origin x="750" y="96"/>
      </p:cViewPr>
      <p:guideLst>
        <p:guide orient="horz" pos="2135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gs" Target="tags/tag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06CF4-FA77-4E71-BDBB-B62F97D4831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EA511-84E0-4AE0-9842-AB0E10994BF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6683" t="2597" r="-4086"/>
          <a:stretch>
            <a:fillRect/>
          </a:stretch>
        </p:blipFill>
        <p:spPr>
          <a:xfrm>
            <a:off x="0" y="0"/>
            <a:ext cx="11551113" cy="6858000"/>
          </a:xfrm>
          <a:prstGeom prst="rect">
            <a:avLst/>
          </a:prstGeom>
        </p:spPr>
      </p:pic>
      <p:sp>
        <p:nvSpPr>
          <p:cNvPr id="9801" name="副标题 2"/>
          <p:cNvSpPr>
            <a:spLocks noGrp="1"/>
          </p:cNvSpPr>
          <p:nvPr userDrawn="1">
            <p:ph type="subTitle" idx="1"/>
          </p:nvPr>
        </p:nvSpPr>
        <p:spPr>
          <a:xfrm>
            <a:off x="5050461" y="2623562"/>
            <a:ext cx="6470027" cy="558799"/>
          </a:xfrm>
          <a:noFill/>
        </p:spPr>
        <p:txBody>
          <a:bodyPr lIns="90000" rIns="90000" anchor="t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/>
          </p:nvPr>
        </p:nvSpPr>
        <p:spPr>
          <a:xfrm>
            <a:off x="5050461" y="1506060"/>
            <a:ext cx="6470027" cy="1056022"/>
          </a:xfrm>
          <a:noFill/>
        </p:spPr>
        <p:txBody>
          <a:bodyPr lIns="90000" rIns="90000" anchor="b">
            <a:normAutofit/>
          </a:bodyPr>
          <a:lstStyle>
            <a:lvl1pPr algn="r">
              <a:defRPr sz="3600" b="1">
                <a:solidFill>
                  <a:schemeClr val="tx1"/>
                </a:solidFill>
              </a:defRPr>
            </a:lvl1pPr>
          </a:lstStyle>
          <a:p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t="2597" r="2597"/>
          <a:stretch>
            <a:fillRect/>
          </a:stretch>
        </p:blipFill>
        <p:spPr>
          <a:xfrm rot="10800000">
            <a:off x="7391125" y="2176961"/>
            <a:ext cx="4129362" cy="2451640"/>
          </a:xfrm>
          <a:prstGeom prst="rect">
            <a:avLst/>
          </a:prstGeom>
        </p:spPr>
      </p:pic>
      <p:sp>
        <p:nvSpPr>
          <p:cNvPr id="13" name="日期占位符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www.islide.cc </a:t>
            </a:r>
            <a:r>
              <a:rPr lang="zh-CN" altLang="en-US" dirty="0"/>
              <a:t>「 让</a:t>
            </a:r>
            <a:r>
              <a:rPr lang="en-US" altLang="zh-CN" dirty="0"/>
              <a:t>PPT</a:t>
            </a:r>
            <a:r>
              <a:rPr lang="zh-CN" altLang="en-US" dirty="0"/>
              <a:t>设计简单起来！」</a:t>
            </a:r>
            <a:endParaRPr lang="zh-CN" altLang="en-US" dirty="0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20" name="标题 1"/>
          <p:cNvSpPr>
            <a:spLocks noGrp="1"/>
          </p:cNvSpPr>
          <p:nvPr userDrawn="1">
            <p:ph type="title" hasCustomPrompt="1"/>
          </p:nvPr>
        </p:nvSpPr>
        <p:spPr>
          <a:xfrm>
            <a:off x="669924" y="2436998"/>
            <a:ext cx="7880833" cy="804151"/>
          </a:xfrm>
          <a:noFill/>
        </p:spPr>
        <p:txBody>
          <a:bodyPr lIns="90000" rIns="90000" anchor="b">
            <a:normAutofit/>
          </a:bodyPr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单击此处添加幻灯片章节标题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 userDrawn="1">
            <p:ph type="body" idx="1"/>
          </p:nvPr>
        </p:nvSpPr>
        <p:spPr>
          <a:xfrm>
            <a:off x="669924" y="3284149"/>
            <a:ext cx="7880833" cy="1082874"/>
          </a:xfrm>
          <a:noFill/>
        </p:spPr>
        <p:txBody>
          <a:bodyPr lIns="90000" rIns="90000" anchor="t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cxnSp>
        <p:nvCxnSpPr>
          <p:cNvPr id="3" name="直接连接符 2"/>
          <p:cNvCxnSpPr/>
          <p:nvPr userDrawn="1"/>
        </p:nvCxnSpPr>
        <p:spPr>
          <a:xfrm>
            <a:off x="669925" y="2132059"/>
            <a:ext cx="108505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 userDrawn="1"/>
        </p:nvCxnSpPr>
        <p:spPr>
          <a:xfrm>
            <a:off x="669925" y="4627060"/>
            <a:ext cx="108505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www.islide.cc </a:t>
            </a:r>
            <a:r>
              <a:rPr lang="zh-CN" altLang="en-US" dirty="0"/>
              <a:t>「 让</a:t>
            </a:r>
            <a:r>
              <a:rPr lang="en-US" altLang="zh-CN" dirty="0"/>
              <a:t>PPT</a:t>
            </a:r>
            <a:r>
              <a:rPr lang="zh-CN" altLang="en-US" dirty="0"/>
              <a:t>设计简单起来！」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www.islide.cc </a:t>
            </a:r>
            <a:r>
              <a:rPr lang="zh-CN" altLang="en-US" dirty="0"/>
              <a:t>「 让</a:t>
            </a:r>
            <a:r>
              <a:rPr lang="en-US" altLang="zh-CN" dirty="0"/>
              <a:t>PPT</a:t>
            </a:r>
            <a:r>
              <a:rPr lang="zh-CN" altLang="en-US" dirty="0"/>
              <a:t>设计简单起来！」</a:t>
            </a:r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t="2597" r="2597"/>
          <a:stretch>
            <a:fillRect/>
          </a:stretch>
        </p:blipFill>
        <p:spPr>
          <a:xfrm rot="10800000" flipV="1">
            <a:off x="669924" y="-1"/>
            <a:ext cx="11522076" cy="6840761"/>
          </a:xfrm>
          <a:prstGeom prst="rect">
            <a:avLst/>
          </a:prstGeom>
        </p:spPr>
      </p:pic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669925" y="2126159"/>
            <a:ext cx="4482645" cy="973538"/>
          </a:xfrm>
        </p:spPr>
        <p:txBody>
          <a:bodyPr lIns="90000" rIns="90000" anchor="b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结束语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>
            <p:ph type="body" sz="quarter" idx="17" hasCustomPrompt="1"/>
          </p:nvPr>
        </p:nvSpPr>
        <p:spPr>
          <a:xfrm>
            <a:off x="669925" y="3643317"/>
            <a:ext cx="4482645" cy="310871"/>
          </a:xfrm>
        </p:spPr>
        <p:txBody>
          <a:bodyPr vert="horz" lIns="90000" tIns="45720" rIns="90000" bIns="45720" rtlCol="0" anchor="b">
            <a:normAutofit/>
          </a:bodyPr>
          <a:lstStyle>
            <a:lvl1pPr marL="0" indent="0" algn="l">
              <a:buNone/>
              <a:defRPr lang="zh-CN" altLang="en-US" sz="1400" smtClean="0">
                <a:solidFill>
                  <a:schemeClr val="tx1"/>
                </a:solidFill>
              </a:defRPr>
            </a:lvl1pPr>
            <a:lvl2pPr>
              <a:defRPr lang="zh-CN" altLang="en-US" sz="2000" smtClean="0"/>
            </a:lvl2pPr>
            <a:lvl3pPr>
              <a:defRPr lang="zh-CN" altLang="en-US" sz="1800" smtClean="0"/>
            </a:lvl3pPr>
            <a:lvl4pPr>
              <a:defRPr lang="zh-CN" altLang="en-US" sz="1600" smtClean="0"/>
            </a:lvl4pPr>
            <a:lvl5pPr>
              <a:defRPr lang="zh-CN" altLang="en-US" sz="1600"/>
            </a:lvl5pPr>
          </a:lstStyle>
          <a:p>
            <a:pPr marL="228600" marR="0" lvl="0" indent="-228600" fontAlgn="auto">
              <a:spcAft>
                <a:spcPts val="0"/>
              </a:spcAft>
              <a:buClrTx/>
              <a:buSzTx/>
            </a:pPr>
            <a:r>
              <a:rPr lang="zh-CN" altLang="en-US" dirty="0"/>
              <a:t>公司或署名</a:t>
            </a:r>
            <a:endParaRPr lang="en-US" altLang="zh-CN" dirty="0"/>
          </a:p>
        </p:txBody>
      </p:sp>
      <p:sp>
        <p:nvSpPr>
          <p:cNvPr id="15" name="文本占位符 62"/>
          <p:cNvSpPr>
            <a:spLocks noGrp="1"/>
          </p:cNvSpPr>
          <p:nvPr>
            <p:ph type="body" sz="quarter" idx="18" hasCustomPrompt="1"/>
          </p:nvPr>
        </p:nvSpPr>
        <p:spPr>
          <a:xfrm>
            <a:off x="669925" y="3958951"/>
            <a:ext cx="4482645" cy="310871"/>
          </a:xfrm>
        </p:spPr>
        <p:txBody>
          <a:bodyPr vert="horz" lIns="90000" tIns="45720" rIns="90000" bIns="45720" rtlCol="0">
            <a:normAutofit/>
          </a:bodyPr>
          <a:lstStyle>
            <a:lvl1pPr marL="0" indent="0" algn="l">
              <a:buNone/>
              <a:defRPr lang="zh-CN" altLang="en-US" sz="1400" smtClean="0">
                <a:solidFill>
                  <a:schemeClr val="tx1"/>
                </a:solidFill>
              </a:defRPr>
            </a:lvl1pPr>
            <a:lvl2pPr>
              <a:defRPr lang="zh-CN" altLang="en-US" sz="2000" smtClean="0"/>
            </a:lvl2pPr>
            <a:lvl3pPr>
              <a:defRPr lang="zh-CN" altLang="en-US" sz="1800" smtClean="0"/>
            </a:lvl3pPr>
            <a:lvl4pPr>
              <a:defRPr lang="zh-CN" altLang="en-US" sz="1600" smtClean="0"/>
            </a:lvl4pPr>
            <a:lvl5pPr>
              <a:defRPr lang="zh-CN" altLang="en-US" sz="1600"/>
            </a:lvl5pPr>
          </a:lstStyle>
          <a:p>
            <a:pPr marL="228600" marR="0" lvl="0" indent="-228600" fontAlgn="auto">
              <a:spcAft>
                <a:spcPts val="0"/>
              </a:spcAft>
              <a:buClrTx/>
              <a:buSzTx/>
            </a:pPr>
            <a:r>
              <a:rPr lang="zh-CN" altLang="en-US" dirty="0"/>
              <a:t>版权信息或网址</a:t>
            </a:r>
            <a:endParaRPr lang="en-US" altLang="zh-C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r>
              <a:rPr lang="zh-CN" altLang="en-US"/>
              <a:t>「 让</a:t>
            </a:r>
            <a:r>
              <a:rPr lang="en-US" altLang="zh-CN"/>
              <a:t>PPT</a:t>
            </a:r>
            <a:r>
              <a:rPr lang="zh-CN" altLang="en-US"/>
              <a:t>设计简单起来！」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69924" y="1"/>
            <a:ext cx="10850563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9924" y="1123950"/>
            <a:ext cx="10850563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401732" y="6515100"/>
            <a:ext cx="138853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69924" y="6515100"/>
            <a:ext cx="414020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www.islide.cc </a:t>
            </a:r>
            <a:r>
              <a:rPr lang="zh-CN" altLang="en-US" dirty="0"/>
              <a:t>「 让</a:t>
            </a:r>
            <a:r>
              <a:rPr lang="en-US" altLang="zh-CN" dirty="0"/>
              <a:t>PPT</a:t>
            </a:r>
            <a:r>
              <a:rPr lang="zh-CN" altLang="en-US" dirty="0"/>
              <a:t>设计简单起来！」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599" y="6515100"/>
            <a:ext cx="2909888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669924" y="6240463"/>
            <a:ext cx="1085056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45"/>
          <p:cNvSpPr/>
          <p:nvPr userDrawn="1"/>
        </p:nvSpPr>
        <p:spPr>
          <a:xfrm>
            <a:off x="695324" y="1049020"/>
            <a:ext cx="10825163" cy="1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25" y="2987675"/>
            <a:ext cx="8724265" cy="803910"/>
          </a:xfrm>
        </p:spPr>
        <p:txBody>
          <a:bodyPr>
            <a:normAutofit fontScale="90000"/>
          </a:bodyPr>
          <a:lstStyle/>
          <a:p>
            <a:r>
              <a:rPr lang="zh-CN" altLang="zh-CN" sz="4800" dirty="0"/>
              <a:t>《商业（项目）计划书》展示模版</a:t>
            </a:r>
            <a:endParaRPr lang="zh-CN" alt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第二部分（解决方案）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竞品分析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对比市场现有产品</a:t>
            </a:r>
            <a:r>
              <a:rPr lang="en-US" altLang="zh-CN" sz="3200" b="1" dirty="0" smtClean="0"/>
              <a:t>-</a:t>
            </a:r>
            <a:r>
              <a:rPr lang="en-US" altLang="zh-CN" sz="3200" b="1" dirty="0"/>
              <a:t>How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用数据表格的方式，与国内外</a:t>
            </a:r>
            <a:r>
              <a:rPr lang="zh-CN" altLang="en-US" sz="1600" b="1" dirty="0" smtClean="0"/>
              <a:t>头部企业</a:t>
            </a:r>
            <a:r>
              <a:rPr lang="zh-CN" altLang="en-US" sz="1600" dirty="0" smtClean="0"/>
              <a:t>的产品</a:t>
            </a:r>
            <a:r>
              <a:rPr lang="zh-CN" altLang="en-US" sz="1600" b="1" dirty="0" smtClean="0"/>
              <a:t>参数</a:t>
            </a:r>
            <a:r>
              <a:rPr lang="zh-CN" altLang="en-US" sz="1600" dirty="0" smtClean="0"/>
              <a:t>做对比说明产品的优质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数据需要注明官方出处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总结每个参数自己产品的参数优势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一句话总结产品优势</a:t>
            </a:r>
            <a:endParaRPr lang="en-US" altLang="zh-CN" sz="1600" b="1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三个核心：产品与用户核心、门槛与竞争核心</a:t>
            </a:r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第二部分（解决方案）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典型案例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项目现状</a:t>
            </a:r>
            <a:r>
              <a:rPr lang="en-US" altLang="zh-CN" sz="3200" b="1" dirty="0" smtClean="0"/>
              <a:t>-Now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选择</a:t>
            </a:r>
            <a:r>
              <a:rPr lang="en-US" altLang="zh-CN" sz="1600" dirty="0" smtClean="0"/>
              <a:t>2-3</a:t>
            </a:r>
            <a:r>
              <a:rPr lang="zh-CN" altLang="en-US" sz="1600" dirty="0" smtClean="0"/>
              <a:t>个实际的应用场景，用现场图展现产品实际应用情况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配</a:t>
            </a:r>
            <a:r>
              <a:rPr lang="zh-CN" altLang="en-US" sz="1600" dirty="0" smtClean="0"/>
              <a:t>以使用单位的反馈材料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反馈</a:t>
            </a:r>
            <a:r>
              <a:rPr lang="zh-CN" altLang="en-US" sz="1600" dirty="0" smtClean="0"/>
              <a:t>材料</a:t>
            </a:r>
            <a:r>
              <a:rPr lang="zh-CN" altLang="en-US" sz="1600" b="1" dirty="0" smtClean="0"/>
              <a:t>参数部分</a:t>
            </a:r>
            <a:r>
              <a:rPr lang="zh-CN" altLang="en-US" sz="1600" dirty="0" smtClean="0"/>
              <a:t>突出显示并用文字总结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/>
              <a:t>一</a:t>
            </a:r>
            <a:r>
              <a:rPr lang="zh-CN" altLang="en-US" sz="1600" b="1" dirty="0" smtClean="0"/>
              <a:t>个案例一页</a:t>
            </a:r>
            <a:endParaRPr lang="en-US" altLang="zh-CN" sz="1600" b="1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三个核心：产品与用户核心、门槛与竞争核心</a:t>
            </a:r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第三部分</a:t>
            </a:r>
            <a:r>
              <a:rPr lang="zh-CN" altLang="en-US" dirty="0" smtClean="0"/>
              <a:t>（商业模式）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/>
              <a:t>如何做以及现状</a:t>
            </a:r>
            <a:r>
              <a:rPr lang="en-US" altLang="zh-CN" sz="3200" b="1" dirty="0"/>
              <a:t>-How</a:t>
            </a:r>
            <a:r>
              <a:rPr lang="zh-CN" altLang="en-US" sz="3200" b="1" dirty="0" smtClean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总结自己的</a:t>
            </a:r>
            <a:r>
              <a:rPr lang="zh-CN" altLang="en-US" sz="1600" b="1" dirty="0" smtClean="0"/>
              <a:t>研发历程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明确</a:t>
            </a:r>
            <a:r>
              <a:rPr lang="zh-CN" altLang="en-US" sz="1600" b="1" dirty="0"/>
              <a:t>价值主张</a:t>
            </a:r>
            <a:r>
              <a:rPr lang="zh-CN" altLang="en-US" sz="1600" dirty="0"/>
              <a:t>，</a:t>
            </a:r>
            <a:r>
              <a:rPr lang="zh-CN" altLang="en-US" sz="1600" dirty="0" smtClean="0"/>
              <a:t>即卖什么？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明确产品卖给谁？将</a:t>
            </a:r>
            <a:r>
              <a:rPr lang="zh-CN" altLang="en-US" sz="1600" dirty="0"/>
              <a:t>面对的</a:t>
            </a:r>
            <a:r>
              <a:rPr lang="zh-CN" altLang="en-US" sz="1600" b="1" dirty="0"/>
              <a:t>用户群是谁</a:t>
            </a:r>
            <a:r>
              <a:rPr lang="zh-CN" altLang="en-US" sz="1600" dirty="0"/>
              <a:t>（要有清晰的目标用户群定位） 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总结自己的</a:t>
            </a:r>
            <a:r>
              <a:rPr lang="zh-CN" altLang="en-US" sz="1600" b="1" dirty="0" smtClean="0"/>
              <a:t>生产模式</a:t>
            </a:r>
            <a:r>
              <a:rPr lang="zh-CN" altLang="en-US" sz="1600" dirty="0" smtClean="0"/>
              <a:t>，及产品怎么做？（从哪里获取原材料？如何加工生产？代加工的话如何保证自己的利益）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说明未来如何实现盈利，即怎么卖</a:t>
            </a:r>
            <a:r>
              <a:rPr lang="zh-CN" altLang="en-US" sz="1600" dirty="0" smtClean="0"/>
              <a:t>？</a:t>
            </a:r>
            <a:r>
              <a:rPr lang="zh-CN" altLang="en-US" sz="1600" b="1" dirty="0" smtClean="0"/>
              <a:t>盈利模式</a:t>
            </a:r>
            <a:endParaRPr lang="zh-CN" altLang="en-US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说明销售环节</a:t>
            </a:r>
            <a:r>
              <a:rPr lang="zh-CN" altLang="en-US" sz="1600" b="1" dirty="0"/>
              <a:t>相关</a:t>
            </a:r>
            <a:r>
              <a:rPr lang="zh-CN" altLang="en-US" sz="1600" b="1" dirty="0" smtClean="0"/>
              <a:t>策略，即推广模式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产品</a:t>
            </a:r>
            <a:r>
              <a:rPr lang="zh-CN" altLang="en-US" sz="1600" dirty="0"/>
              <a:t>、研发、销售等环节的进展，尽量用</a:t>
            </a:r>
            <a:r>
              <a:rPr lang="zh-CN" altLang="en-US" sz="1600" dirty="0" smtClean="0"/>
              <a:t>数据，</a:t>
            </a:r>
            <a:r>
              <a:rPr lang="zh-CN" altLang="en-US" sz="1600" b="1" dirty="0" smtClean="0"/>
              <a:t>每个内容可以一页</a:t>
            </a:r>
            <a:endParaRPr lang="zh-CN" altLang="en-US" sz="1600" b="1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 smtClean="0">
                <a:solidFill>
                  <a:srgbClr val="0070C0"/>
                </a:solidFill>
              </a:rPr>
              <a:t>核心</a:t>
            </a:r>
            <a:r>
              <a:rPr lang="zh-CN" altLang="en-US" b="1" dirty="0">
                <a:solidFill>
                  <a:srgbClr val="0070C0"/>
                </a:solidFill>
              </a:rPr>
              <a:t>：模式与盈利核心</a:t>
            </a: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第四部分（财务分析）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/>
              <a:t>财务及</a:t>
            </a:r>
            <a:r>
              <a:rPr lang="zh-CN" altLang="en-US" sz="3200" b="1" dirty="0" smtClean="0"/>
              <a:t>预测</a:t>
            </a:r>
            <a:r>
              <a:rPr lang="en-US" altLang="zh-CN" sz="3200" b="1" dirty="0" smtClean="0"/>
              <a:t>-</a:t>
            </a:r>
            <a:r>
              <a:rPr lang="en-US" altLang="zh-CN" sz="3200" b="1" dirty="0"/>
              <a:t>How much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当年度开始</a:t>
            </a:r>
            <a:r>
              <a:rPr lang="en-US" altLang="zh-CN" sz="1600" dirty="0"/>
              <a:t>3</a:t>
            </a:r>
            <a:r>
              <a:rPr lang="zh-CN" altLang="en-US" sz="1600" dirty="0" smtClean="0"/>
              <a:t>年</a:t>
            </a:r>
            <a:r>
              <a:rPr lang="zh-CN" altLang="en-US" sz="1600" dirty="0"/>
              <a:t>左右项目收支状况和财务预估 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柱状图显示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数据与竞品分析表中的价格和生产能力相当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endParaRPr lang="en-US" altLang="zh-CN" sz="1600" dirty="0"/>
          </a:p>
          <a:p>
            <a:r>
              <a:rPr lang="zh-CN" altLang="en-US" sz="1600" b="1" dirty="0"/>
              <a:t>建议</a:t>
            </a:r>
            <a:r>
              <a:rPr lang="zh-CN" altLang="en-US" sz="1600" b="1" dirty="0" smtClean="0"/>
              <a:t>：合理预估，数据要合乎逻辑</a:t>
            </a:r>
            <a:endParaRPr lang="en-US" altLang="zh-CN" sz="1600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四问团队：数字、风险</a:t>
            </a:r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第四部分（财务分析）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股权结构与融资</a:t>
            </a:r>
            <a:r>
              <a:rPr lang="zh-CN" altLang="en-US" sz="3200" b="1" dirty="0"/>
              <a:t>计划</a:t>
            </a:r>
            <a:r>
              <a:rPr lang="en-US" altLang="zh-CN" sz="3200" b="1" dirty="0"/>
              <a:t>-How much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未来</a:t>
            </a:r>
            <a:r>
              <a:rPr lang="en-US" altLang="zh-CN" sz="1600" dirty="0"/>
              <a:t>6</a:t>
            </a:r>
            <a:r>
              <a:rPr lang="zh-CN" altLang="en-US" sz="1600" dirty="0"/>
              <a:t>个月或</a:t>
            </a:r>
            <a:r>
              <a:rPr lang="en-US" altLang="zh-CN" sz="1600" dirty="0"/>
              <a:t>1</a:t>
            </a:r>
            <a:r>
              <a:rPr lang="zh-CN" altLang="en-US" sz="1600" dirty="0"/>
              <a:t>年的融资计划（需要多少资金，释放多少股份，用这些资金干什么，达成什么目标？） 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目前的估值及估值逻辑（估值逻辑请说明是基于市盈率（</a:t>
            </a:r>
            <a:r>
              <a:rPr lang="en-US" altLang="zh-CN" sz="1600" dirty="0"/>
              <a:t>7-40</a:t>
            </a:r>
            <a:r>
              <a:rPr lang="zh-CN" altLang="en-US" sz="1600" dirty="0"/>
              <a:t>）*利润，还是基于市销率*销售收入，还是基于对标等估值方式）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之前的融资情况（如果有的话）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endParaRPr lang="en-US" altLang="zh-CN" sz="1600" dirty="0"/>
          </a:p>
          <a:p>
            <a:r>
              <a:rPr lang="zh-CN" altLang="en-US" sz="1600" b="1" dirty="0"/>
              <a:t>建议</a:t>
            </a:r>
            <a:r>
              <a:rPr lang="zh-CN" altLang="en-US" sz="1600" b="1" dirty="0" smtClean="0"/>
              <a:t>：如已成立公司，按实际填写，佐证营业执照</a:t>
            </a:r>
            <a:endParaRPr lang="en-US" altLang="zh-CN" sz="1600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四问团队：数字、风险</a:t>
            </a:r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第五部分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/>
              <a:t>项目团队</a:t>
            </a:r>
            <a:r>
              <a:rPr lang="en-US" altLang="zh-CN" sz="3200" b="1" dirty="0"/>
              <a:t>-Who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团队的人员规模和组成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团队主要成员的分工、背景和特长，并说明个人能力与岗位的匹配度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团队的核心竞争</a:t>
            </a:r>
            <a:r>
              <a:rPr lang="zh-CN" altLang="en-US" sz="1600" dirty="0" smtClean="0"/>
              <a:t>优势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负责人第一页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主要</a:t>
            </a:r>
            <a:r>
              <a:rPr lang="zh-CN" altLang="en-US" sz="1600" dirty="0" smtClean="0"/>
              <a:t>团队第二页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专家顾问第三页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endParaRPr lang="en-US" altLang="zh-CN" sz="1600" dirty="0"/>
          </a:p>
          <a:p>
            <a:r>
              <a:rPr lang="zh-CN" altLang="en-US" sz="1600" b="1" dirty="0"/>
              <a:t>建议：</a:t>
            </a:r>
            <a:r>
              <a:rPr lang="zh-CN" altLang="en-US" b="1" dirty="0"/>
              <a:t>科技成果转化项目，需说明科技成果的专利权人、发明人与团队的关系（师生共创项目明确不能参加创意组，教师</a:t>
            </a:r>
            <a:r>
              <a:rPr lang="en-US" altLang="zh-CN" b="1" dirty="0"/>
              <a:t>+</a:t>
            </a:r>
            <a:r>
              <a:rPr lang="zh-CN" altLang="en-US" b="1" dirty="0"/>
              <a:t>学生股权合并计算不少于</a:t>
            </a:r>
            <a:r>
              <a:rPr lang="en-US" altLang="zh-CN" b="1" dirty="0"/>
              <a:t>50%</a:t>
            </a:r>
            <a:r>
              <a:rPr lang="zh-CN" altLang="en-US" b="1" dirty="0"/>
              <a:t>，参赛成员不少于</a:t>
            </a:r>
            <a:r>
              <a:rPr lang="en-US" altLang="zh-CN" b="1" dirty="0"/>
              <a:t>15%</a:t>
            </a:r>
            <a:r>
              <a:rPr lang="zh-CN" altLang="en-US" b="1" dirty="0"/>
              <a:t>） </a:t>
            </a:r>
            <a:endParaRPr lang="en-US" altLang="zh-CN" sz="1600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四问团队：创始人（志向、情怀）、成员</a:t>
            </a:r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第六部分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教育维度</a:t>
            </a:r>
            <a:endParaRPr lang="en-US" altLang="zh-CN" sz="32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主要</a:t>
            </a:r>
            <a:r>
              <a:rPr lang="zh-CN" altLang="en-US" sz="1600" b="1" dirty="0"/>
              <a:t>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学科交叉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专创融合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学以致用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产学研协同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四新</a:t>
            </a:r>
            <a:r>
              <a:rPr lang="zh-CN" altLang="en-US" sz="1600" dirty="0" smtClean="0"/>
              <a:t>建设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三位一体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学校平台</a:t>
            </a:r>
            <a:r>
              <a:rPr lang="zh-CN" altLang="en-US" sz="1600" dirty="0" smtClean="0"/>
              <a:t>支持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/>
              <a:t>图文</a:t>
            </a:r>
            <a:r>
              <a:rPr lang="zh-CN" altLang="en-US" sz="1600" b="1" dirty="0" smtClean="0"/>
              <a:t>结合，文字说明图片的具体场景：时间、地点、事件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第七部分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社会价值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带动就业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生态</a:t>
            </a:r>
            <a:r>
              <a:rPr lang="zh-CN" altLang="en-US" sz="1600" dirty="0" smtClean="0"/>
              <a:t>保护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媒体</a:t>
            </a:r>
            <a:r>
              <a:rPr lang="zh-CN" altLang="en-US" sz="1600" dirty="0" smtClean="0"/>
              <a:t>报道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领导</a:t>
            </a:r>
            <a:r>
              <a:rPr lang="zh-CN" altLang="en-US" sz="1600" dirty="0" smtClean="0"/>
              <a:t>关怀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/>
              <a:t>图文结合，文字说明图片的具体场景：时间、地点、</a:t>
            </a:r>
            <a:r>
              <a:rPr lang="zh-CN" altLang="en-US" sz="1600" b="1" dirty="0" smtClean="0"/>
              <a:t>事件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第八部分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发展规划</a:t>
            </a:r>
            <a:endParaRPr lang="en-US" altLang="zh-CN" sz="32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主要</a:t>
            </a:r>
            <a:r>
              <a:rPr lang="zh-CN" altLang="en-US" sz="1600" b="1" dirty="0"/>
              <a:t>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一句话总结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分几个阶段从市场与应用场景拓展、技术创新与产品迭代两个维度展示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一页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www.islide.cc </a:t>
            </a:r>
            <a:r>
              <a:rPr lang="zh-CN" altLang="en-US" smtClean="0"/>
              <a:t>「 让</a:t>
            </a:r>
            <a:r>
              <a:rPr lang="en-US" altLang="zh-CN" smtClean="0"/>
              <a:t>PPT</a:t>
            </a:r>
            <a:r>
              <a:rPr lang="zh-CN" altLang="en-US" smtClean="0"/>
              <a:t>设计简单起来！」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封底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669925" y="1277449"/>
            <a:ext cx="10850563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600" b="1" dirty="0" smtClean="0"/>
              <a:t>口号、企业愿景</a:t>
            </a:r>
            <a:endParaRPr lang="en-US" altLang="zh-CN" sz="3600" b="1" dirty="0" smtClean="0"/>
          </a:p>
          <a:p>
            <a:pPr algn="ctr">
              <a:lnSpc>
                <a:spcPct val="200000"/>
              </a:lnSpc>
            </a:pPr>
            <a:r>
              <a:rPr lang="zh-CN" altLang="en-US" sz="3600" b="1" dirty="0" smtClean="0"/>
              <a:t>一句话描述</a:t>
            </a:r>
            <a:endParaRPr lang="en-US" altLang="zh-CN" sz="3600" b="1" dirty="0" smtClean="0"/>
          </a:p>
          <a:p>
            <a:pPr algn="ctr">
              <a:lnSpc>
                <a:spcPct val="200000"/>
              </a:lnSpc>
            </a:pPr>
            <a:r>
              <a:rPr lang="zh-CN" altLang="en-US" sz="3600" b="1" dirty="0" smtClean="0">
                <a:solidFill>
                  <a:srgbClr val="FF0000"/>
                </a:solidFill>
              </a:rPr>
              <a:t>（</a:t>
            </a:r>
            <a:r>
              <a:rPr lang="zh-CN" altLang="en-US" sz="3600" b="1" dirty="0">
                <a:solidFill>
                  <a:srgbClr val="FF0000"/>
                </a:solidFill>
              </a:rPr>
              <a:t>不要用</a:t>
            </a:r>
            <a:r>
              <a:rPr lang="zh-CN" altLang="en-US" sz="3600" b="1" dirty="0">
                <a:solidFill>
                  <a:srgbClr val="FF0000"/>
                </a:solidFill>
              </a:rPr>
              <a:t>谢谢结束 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en-US" altLang="zh-CN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封面</a:t>
            </a:r>
            <a:r>
              <a:rPr lang="zh-CN" altLang="en-US" sz="18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比赛名称</a:t>
            </a:r>
            <a:endParaRPr lang="zh-CN" altLang="en-US" sz="18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600" b="1" dirty="0"/>
              <a:t>项目名称 </a:t>
            </a:r>
            <a:r>
              <a:rPr lang="en-US" altLang="zh-CN" sz="3600" b="1" dirty="0"/>
              <a:t>+ </a:t>
            </a:r>
            <a:r>
              <a:rPr lang="zh-CN" altLang="en-US" sz="3600" b="1" dirty="0"/>
              <a:t>一句话描述 </a:t>
            </a:r>
            <a:endParaRPr lang="en-US" altLang="zh-CN" sz="3600" b="1" dirty="0"/>
          </a:p>
          <a:p>
            <a:pPr algn="ctr">
              <a:lnSpc>
                <a:spcPct val="200000"/>
              </a:lnSpc>
            </a:pPr>
            <a:r>
              <a:rPr lang="zh-CN" altLang="en-US" sz="1600" dirty="0"/>
              <a:t>（</a:t>
            </a:r>
            <a:r>
              <a:rPr lang="zh-CN" altLang="en-US" sz="1600" dirty="0" smtClean="0"/>
              <a:t>例如</a:t>
            </a:r>
            <a:r>
              <a:rPr lang="en-US" altLang="zh-CN" sz="1600" dirty="0" smtClean="0"/>
              <a:t>:</a:t>
            </a:r>
            <a:r>
              <a:rPr lang="zh-CN" altLang="en-US" sz="1600" dirty="0" smtClean="0"/>
              <a:t>聚焦</a:t>
            </a:r>
            <a:r>
              <a:rPr lang="zh-CN" altLang="en-US" sz="1600" dirty="0"/>
              <a:t>照明</a:t>
            </a:r>
            <a:r>
              <a:rPr lang="en-US" altLang="zh-CN" sz="1600" dirty="0"/>
              <a:t>——</a:t>
            </a:r>
            <a:r>
              <a:rPr lang="zh-CN" altLang="en-US" sz="1600" dirty="0"/>
              <a:t>高效散热配件引领者</a:t>
            </a:r>
            <a:r>
              <a:rPr lang="zh-CN" altLang="en-US" sz="1600" dirty="0" smtClean="0"/>
              <a:t>）</a:t>
            </a:r>
            <a:endParaRPr lang="en-US" altLang="zh-CN" sz="1600" dirty="0" smtClean="0"/>
          </a:p>
          <a:p>
            <a:pPr algn="ctr">
              <a:lnSpc>
                <a:spcPct val="200000"/>
              </a:lnSpc>
            </a:pPr>
            <a:r>
              <a:rPr lang="en-US" altLang="zh-CN" sz="1600" dirty="0" smtClean="0"/>
              <a:t>(</a:t>
            </a:r>
            <a:r>
              <a:rPr lang="zh-CN" altLang="en-US" sz="1600" dirty="0" smtClean="0"/>
              <a:t>主标题言简意赅吸引眼球</a:t>
            </a:r>
            <a:r>
              <a:rPr lang="en-US" altLang="zh-CN" sz="1600" dirty="0" smtClean="0"/>
              <a:t>——</a:t>
            </a:r>
            <a:r>
              <a:rPr lang="zh-CN" altLang="en-US" sz="1600" dirty="0" smtClean="0"/>
              <a:t>副标题解释说明愿景）</a:t>
            </a:r>
            <a:endParaRPr lang="zh-CN" altLang="en-US" sz="1600" dirty="0"/>
          </a:p>
          <a:p>
            <a:pPr algn="ctr">
              <a:lnSpc>
                <a:spcPct val="200000"/>
              </a:lnSpc>
            </a:pPr>
            <a:r>
              <a:rPr lang="zh-CN" altLang="en-US" sz="1600" dirty="0" smtClean="0"/>
              <a:t>参赛赛道 </a:t>
            </a:r>
            <a:endParaRPr lang="en-US" altLang="zh-CN" sz="1600" dirty="0"/>
          </a:p>
          <a:p>
            <a:pPr algn="ctr">
              <a:lnSpc>
                <a:spcPct val="200000"/>
              </a:lnSpc>
            </a:pPr>
            <a:r>
              <a:rPr lang="zh-CN" altLang="en-US" sz="1600" dirty="0" smtClean="0"/>
              <a:t>参赛组别</a:t>
            </a:r>
            <a:endParaRPr lang="en-US" altLang="zh-CN" sz="1600" dirty="0" smtClean="0"/>
          </a:p>
          <a:p>
            <a:pPr algn="ctr">
              <a:lnSpc>
                <a:spcPct val="200000"/>
              </a:lnSpc>
            </a:pPr>
            <a:r>
              <a:rPr lang="zh-CN" altLang="en-US" sz="1600" dirty="0" smtClean="0"/>
              <a:t>参赛类别</a:t>
            </a:r>
            <a:endParaRPr lang="en-US" altLang="zh-CN" sz="1600" dirty="0" smtClean="0"/>
          </a:p>
          <a:p>
            <a:pPr algn="ctr">
              <a:lnSpc>
                <a:spcPct val="200000"/>
              </a:lnSpc>
            </a:pPr>
            <a:r>
              <a:rPr lang="zh-CN" altLang="en-US" sz="1600" dirty="0" smtClean="0"/>
              <a:t>所属</a:t>
            </a:r>
            <a:r>
              <a:rPr lang="zh-CN" altLang="en-US" sz="1600" dirty="0"/>
              <a:t>高校</a:t>
            </a:r>
            <a:endParaRPr lang="zh-CN" altLang="en-US" sz="1600" dirty="0"/>
          </a:p>
          <a:p>
            <a:pPr algn="ctr">
              <a:lnSpc>
                <a:spcPct val="200000"/>
              </a:lnSpc>
            </a:pPr>
            <a:r>
              <a:rPr lang="zh-CN" altLang="en-US" sz="1600" dirty="0"/>
              <a:t>联系信息（姓名</a:t>
            </a:r>
            <a:r>
              <a:rPr lang="en-US" altLang="zh-CN" sz="1600" dirty="0"/>
              <a:t>/</a:t>
            </a:r>
            <a:r>
              <a:rPr lang="zh-CN" altLang="en-US" sz="1600" dirty="0"/>
              <a:t>联系方式</a:t>
            </a:r>
            <a:r>
              <a:rPr lang="en-US" altLang="zh-CN" sz="1600" dirty="0"/>
              <a:t>/</a:t>
            </a:r>
            <a:r>
              <a:rPr lang="zh-CN" altLang="en-US" sz="1600" dirty="0"/>
              <a:t>公司名字）</a:t>
            </a:r>
            <a:endParaRPr lang="zh-CN" altLang="en-US" sz="1600" dirty="0"/>
          </a:p>
          <a:p>
            <a:pPr>
              <a:lnSpc>
                <a:spcPct val="200000"/>
              </a:lnSpc>
            </a:pPr>
            <a:r>
              <a:rPr lang="zh-CN" altLang="en-US" sz="1400" b="1" dirty="0"/>
              <a:t>建议：项目名称不要直接用公司名字（尤其是对于尚未成立公司的项目）因为看公司名并不知道你公司做什么，太不利于建立评委对项目的第一印象。</a:t>
            </a:r>
            <a:endParaRPr lang="en-US" altLang="zh-CN" sz="1400" b="1" dirty="0"/>
          </a:p>
        </p:txBody>
      </p:sp>
      <p:sp>
        <p:nvSpPr>
          <p:cNvPr id="2" name="矩形 1"/>
          <p:cNvSpPr/>
          <p:nvPr/>
        </p:nvSpPr>
        <p:spPr>
          <a:xfrm>
            <a:off x="9875209" y="659368"/>
            <a:ext cx="30988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endParaRPr lang="zh-CN" alt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www.islide.cc </a:t>
            </a:r>
            <a:r>
              <a:rPr lang="zh-CN" altLang="en-US" smtClean="0"/>
              <a:t>「 让</a:t>
            </a:r>
            <a:r>
              <a:rPr lang="en-US" altLang="zh-CN" smtClean="0"/>
              <a:t>PPT</a:t>
            </a:r>
            <a:r>
              <a:rPr lang="zh-CN" altLang="en-US" smtClean="0"/>
              <a:t>设计简单起来！」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第一部分（项目背景）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669925" y="1277449"/>
            <a:ext cx="108505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政策背景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图文展现与项目相关的政策 </a:t>
            </a:r>
            <a:endParaRPr lang="en-US" altLang="zh-CN" sz="32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主要内容：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政策文件截图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下配政策</a:t>
            </a:r>
            <a:r>
              <a:rPr lang="zh-CN" altLang="en-US" sz="1600" dirty="0" smtClean="0"/>
              <a:t>文件说明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如</a:t>
            </a:r>
            <a:r>
              <a:rPr lang="zh-CN" altLang="en-US" sz="1600" dirty="0" smtClean="0"/>
              <a:t>文件截图不好展示，可突出放大显示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建议选择这是相关的细分领域政策，切忌太大太广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第一部分</a:t>
            </a:r>
            <a:r>
              <a:rPr lang="zh-CN" altLang="en-US" dirty="0" smtClean="0"/>
              <a:t>（项目背景）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市场容量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分析行业背景和市场现状</a:t>
            </a:r>
            <a:r>
              <a:rPr lang="en-US" altLang="zh-CN" sz="3200" b="1" dirty="0" smtClean="0"/>
              <a:t>-Why/Why Now</a:t>
            </a:r>
            <a:r>
              <a:rPr lang="zh-CN" altLang="en-US" sz="3200" b="1" dirty="0" smtClean="0"/>
              <a:t>？ </a:t>
            </a:r>
            <a:endParaRPr lang="en-US" altLang="zh-CN" sz="32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主要内容：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项目相关的行业背景、市场发展趋势、市场空间。</a:t>
            </a:r>
            <a:r>
              <a:rPr lang="zh-CN" altLang="en-US" sz="1600" b="1" dirty="0" smtClean="0"/>
              <a:t>行业市场分析要具体且有针对性，与所要做的事要紧密相关，避免空泛论述 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说明现在的增长速度、竞争格局和产业趋势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说明目前该领域</a:t>
            </a:r>
            <a:r>
              <a:rPr lang="zh-CN" altLang="en-US" sz="1600" b="1" dirty="0" smtClean="0"/>
              <a:t>市场前景广阔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建议：用数据图表说明，并标注数据官方来源。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第一部分</a:t>
            </a:r>
            <a:r>
              <a:rPr lang="zh-CN" altLang="en-US" dirty="0" smtClean="0"/>
              <a:t>（项目背景）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项目痛点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分析改应用领域出现了哪些亟待解决的问题？ </a:t>
            </a:r>
            <a:endParaRPr lang="en-US" altLang="zh-CN" sz="32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主要内容：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描述在目前的市场背景下，发现了几个什么样的</a:t>
            </a:r>
            <a:r>
              <a:rPr lang="zh-CN" altLang="en-US" sz="1600" b="1" dirty="0" smtClean="0"/>
              <a:t>痛点（市场需求点</a:t>
            </a:r>
            <a:r>
              <a:rPr lang="en-US" altLang="zh-CN" sz="1600" b="1" dirty="0" smtClean="0"/>
              <a:t>/</a:t>
            </a:r>
            <a:r>
              <a:rPr lang="zh-CN" altLang="en-US" sz="1600" b="1" dirty="0" smtClean="0"/>
              <a:t>机会点）</a:t>
            </a:r>
            <a:r>
              <a:rPr lang="zh-CN" altLang="en-US" sz="1600" dirty="0" smtClean="0"/>
              <a:t>。在分析时，如已有相关的产品或服务，请对已有的产品或服务做简要的</a:t>
            </a:r>
            <a:r>
              <a:rPr lang="zh-CN" altLang="en-US" sz="1600" b="1" dirty="0" smtClean="0"/>
              <a:t>对比分析</a:t>
            </a:r>
            <a:r>
              <a:rPr lang="zh-CN" altLang="en-US" sz="1600" dirty="0" smtClean="0"/>
              <a:t>，表明当前项目的差异化机会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痛点要足够痛，影响或制约了经济生活的发展，必须要变革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说明目前是</a:t>
            </a:r>
            <a:r>
              <a:rPr lang="zh-CN" altLang="en-US" sz="1600" b="1" dirty="0" smtClean="0"/>
              <a:t>做该项目正确的时机</a:t>
            </a:r>
            <a:endParaRPr lang="en-US" altLang="zh-CN" sz="16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建议：注意图文结合说明，表现痛点问题的迫切性。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第二部分</a:t>
            </a:r>
            <a:r>
              <a:rPr lang="zh-CN" altLang="en-US" dirty="0" smtClean="0"/>
              <a:t>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解决方案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讲</a:t>
            </a:r>
            <a:r>
              <a:rPr lang="zh-CN" altLang="en-US" sz="3200" b="1" dirty="0"/>
              <a:t>清楚要做什么</a:t>
            </a:r>
            <a:r>
              <a:rPr lang="en-US" altLang="zh-CN" sz="3200" b="1" dirty="0"/>
              <a:t>-What</a:t>
            </a:r>
            <a:r>
              <a:rPr lang="zh-CN" altLang="en-US" sz="3200" b="1" dirty="0"/>
              <a:t>？ 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讲清楚解决发现的痛点（市场需求点</a:t>
            </a:r>
            <a:r>
              <a:rPr lang="en-US" altLang="zh-CN" sz="1600" dirty="0"/>
              <a:t>/</a:t>
            </a:r>
            <a:r>
              <a:rPr lang="zh-CN" altLang="en-US" sz="1600" dirty="0"/>
              <a:t>机会点）（方案或者产品是什么，提供了怎样的功能？ ）有什么样的</a:t>
            </a:r>
            <a:r>
              <a:rPr lang="zh-CN" altLang="en-US" sz="1600" b="1" dirty="0"/>
              <a:t>解决方案</a:t>
            </a:r>
            <a:r>
              <a:rPr lang="zh-CN" altLang="en-US" sz="1600" dirty="0" smtClean="0"/>
              <a:t>，你做的是什么样</a:t>
            </a:r>
            <a:r>
              <a:rPr lang="zh-CN" altLang="en-US" sz="1600" dirty="0"/>
              <a:t>的</a:t>
            </a:r>
            <a:r>
              <a:rPr lang="zh-CN" altLang="en-US" sz="1600" b="1" dirty="0" smtClean="0"/>
              <a:t>产品或服务</a:t>
            </a:r>
            <a:r>
              <a:rPr lang="zh-CN" altLang="en-US" sz="1600" dirty="0" smtClean="0"/>
              <a:t>，能够做到什么效果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endParaRPr lang="en-US" altLang="zh-CN" sz="16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建议：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p"/>
            </a:pPr>
            <a:r>
              <a:rPr lang="zh-CN" altLang="en-US" sz="1600" b="1" dirty="0"/>
              <a:t>发挥专业特长，有创新内涵，不要简单追随投资热点。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p"/>
            </a:pPr>
            <a:r>
              <a:rPr lang="zh-CN" altLang="en-US" sz="1600" b="1" dirty="0"/>
              <a:t>要专注聚焦，不追求大而全。表明你就想做一件事，而且就想解决这件事中的某一个关键问题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第二部分（解决方案）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/>
              <a:t>技术背景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现在市场技术现状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你的产品或服务</a:t>
            </a:r>
            <a:r>
              <a:rPr lang="zh-CN" altLang="en-US" sz="1600" dirty="0" smtClean="0"/>
              <a:t>，现在有一些什么样成熟的技术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国</a:t>
            </a:r>
            <a:r>
              <a:rPr lang="zh-CN" altLang="en-US" sz="1600" dirty="0" smtClean="0"/>
              <a:t>内现状和国际现状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对</a:t>
            </a:r>
            <a:r>
              <a:rPr lang="zh-CN" altLang="en-US" sz="1600" dirty="0" smtClean="0"/>
              <a:t>技术做出浅显易懂的解释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技术的</a:t>
            </a:r>
            <a:r>
              <a:rPr lang="zh-CN" altLang="en-US" sz="1600" dirty="0" smtClean="0"/>
              <a:t>瓶颈</a:t>
            </a:r>
            <a:r>
              <a:rPr lang="zh-CN" altLang="en-US" sz="1600" smtClean="0"/>
              <a:t>是什么</a:t>
            </a:r>
            <a:endParaRPr lang="en-US" altLang="zh-CN" sz="1600" b="1" dirty="0" smtClean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三个核心：产品与用户核心、门槛与竞争核心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第二部分（解决方案）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核心技术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如何</a:t>
            </a:r>
            <a:r>
              <a:rPr lang="zh-CN" altLang="en-US" sz="3200" b="1" dirty="0"/>
              <a:t>做以及现状</a:t>
            </a:r>
            <a:r>
              <a:rPr lang="en-US" altLang="zh-CN" sz="3200" b="1" dirty="0"/>
              <a:t>-How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你的产品或服务</a:t>
            </a:r>
            <a:r>
              <a:rPr lang="zh-CN" altLang="en-US" sz="1600" dirty="0" smtClean="0"/>
              <a:t>针对每一个痛点，使用了什么要的技术手段来解决对应的痛点（最好做到一对一说明），达到了什么效果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使用简单的语言或流程说明技术手段的原理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说明你的每一个核心技术或者创新点做到了什么阶段，比市场现状到了什么水平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配以佐证材料的支持，如专利或论文（学生一作）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建议：一个核心技术用一页</a:t>
            </a:r>
            <a:endParaRPr lang="en-US" altLang="zh-CN" sz="1600" b="1" dirty="0" smtClean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三个核心：产品与用户核心、门槛与竞争核心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第二部分（解决方案）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创新点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如何做到人无我有</a:t>
            </a:r>
            <a:r>
              <a:rPr lang="en-US" altLang="zh-CN" sz="3200" b="1" dirty="0" smtClean="0"/>
              <a:t>-</a:t>
            </a:r>
            <a:r>
              <a:rPr lang="en-US" altLang="zh-CN" sz="3200" b="1" dirty="0"/>
              <a:t>How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</a:t>
            </a:r>
            <a:r>
              <a:rPr lang="zh-CN" altLang="en-US" sz="1600" dirty="0"/>
              <a:t>产品或解决方案的</a:t>
            </a:r>
            <a:r>
              <a:rPr lang="zh-CN" altLang="en-US" sz="1600" b="1" dirty="0"/>
              <a:t>竞争力</a:t>
            </a:r>
            <a:r>
              <a:rPr lang="zh-CN" altLang="en-US" sz="1600" dirty="0"/>
              <a:t>（为什么这件事情你能做，而别人不能做？或者为什么你能比别人干得好？你的特别的核心竞争力是什么，项目与众不同的地方是什么？比如是否具备科技成果转化背景或拥有有价值的知识产权等</a:t>
            </a:r>
            <a:r>
              <a:rPr lang="zh-CN" altLang="en-US" sz="1600" dirty="0" smtClean="0"/>
              <a:t>）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强调人无我有，但必须是在市场调研的基础上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罗列佐证材料，如查新报告、专利布局、论文、行业专家的肯定（推荐信或推荐照片视频等）</a:t>
            </a:r>
            <a:endParaRPr lang="en-US" altLang="zh-CN" sz="1600" b="1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三个核心：产品与用户核心、门槛与竞争核心</a:t>
            </a:r>
            <a:endParaRPr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THEME" val="bbda7e25-2399-46aa-a61c-db6646f5455e"/>
</p:tagLst>
</file>

<file path=ppt/theme/theme1.xml><?xml version="1.0" encoding="utf-8"?>
<a:theme xmlns:a="http://schemas.openxmlformats.org/drawingml/2006/main" name="主题5">
  <a:themeElements>
    <a:clrScheme name="自定义 26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96692"/>
      </a:accent1>
      <a:accent2>
        <a:srgbClr val="758AA4"/>
      </a:accent2>
      <a:accent3>
        <a:srgbClr val="8E96A1"/>
      </a:accent3>
      <a:accent4>
        <a:srgbClr val="98999A"/>
      </a:accent4>
      <a:accent5>
        <a:srgbClr val="ADADAD"/>
      </a:accent5>
      <a:accent6>
        <a:srgbClr val="778495"/>
      </a:accent6>
      <a:hlink>
        <a:srgbClr val="4276AA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0</TotalTime>
  <Words>2483</Words>
  <Application>WPS 演示</Application>
  <PresentationFormat>宽屏</PresentationFormat>
  <Paragraphs>236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Arial Unicode MS</vt:lpstr>
      <vt:lpstr>Calibri</vt:lpstr>
      <vt:lpstr>主题5</vt:lpstr>
      <vt:lpstr>《商业（项目）计划书》展示模版</vt:lpstr>
      <vt:lpstr>封面比赛名称</vt:lpstr>
      <vt:lpstr>第一部分（项目背景）</vt:lpstr>
      <vt:lpstr>第一部分（项目背景）</vt:lpstr>
      <vt:lpstr>第一部分（项目背景）</vt:lpstr>
      <vt:lpstr>第二部分（解决方案）</vt:lpstr>
      <vt:lpstr>第二部分（解决方案）</vt:lpstr>
      <vt:lpstr>第二部分（解决方案）</vt:lpstr>
      <vt:lpstr>第二部分（解决方案）</vt:lpstr>
      <vt:lpstr>第二部分（解决方案）</vt:lpstr>
      <vt:lpstr>第二部分（解决方案）</vt:lpstr>
      <vt:lpstr>第三部分（商业模式）</vt:lpstr>
      <vt:lpstr>第四部分（财务分析）</vt:lpstr>
      <vt:lpstr>第四部分（财务分析）</vt:lpstr>
      <vt:lpstr>第五部分</vt:lpstr>
      <vt:lpstr>第六部分</vt:lpstr>
      <vt:lpstr>第七部分</vt:lpstr>
      <vt:lpstr>第八部分</vt:lpstr>
      <vt:lpstr>封底</vt:lpstr>
    </vt:vector>
  </TitlesOfParts>
  <Company>iSlide</Company>
  <LinksUpToDate>false</LinksUpToDate>
  <SharedDoc>false</SharedDoc>
  <HyperlinksChanged>false</HyperlinksChanged>
  <AppVersion>14.0000</AppVersion>
  <Manager>iSlide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鹿。</cp:lastModifiedBy>
  <cp:revision>73</cp:revision>
  <cp:lastPrinted>2017-08-08T16:00:00Z</cp:lastPrinted>
  <dcterms:created xsi:type="dcterms:W3CDTF">2017-08-08T16:00:00Z</dcterms:created>
  <dcterms:modified xsi:type="dcterms:W3CDTF">2026-05-11T07:27:06Z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01e08faf-6e1e-409e-a235-5427b80b2d27</vt:lpwstr>
  </property>
  <property fmtid="{D5CDD505-2E9C-101B-9397-08002B2CF9AE}" pid="3" name="ICV">
    <vt:lpwstr>CFEB5DBFD9444B8694A4EA5DAE3D1424_13</vt:lpwstr>
  </property>
  <property fmtid="{D5CDD505-2E9C-101B-9397-08002B2CF9AE}" pid="4" name="KSOProductBuildVer">
    <vt:lpwstr>2052-12.1.0.25865</vt:lpwstr>
  </property>
</Properties>
</file>