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2"/>
  </p:handoutMasterIdLst>
  <p:sldIdLst>
    <p:sldId id="256" r:id="rId3"/>
    <p:sldId id="306" r:id="rId5"/>
    <p:sldId id="308" r:id="rId6"/>
    <p:sldId id="307" r:id="rId7"/>
    <p:sldId id="309" r:id="rId8"/>
    <p:sldId id="310" r:id="rId9"/>
    <p:sldId id="311" r:id="rId10"/>
    <p:sldId id="312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handoutMaster" Target="handoutMasters/handoutMaster1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8C9EB-D950-48D5-9D75-248442E4F61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2721F-AD1F-489B-A650-A54D890B6C0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72721F-AD1F-489B-A650-A54D890B6C0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B72721F-AD1F-489B-A650-A54D890B6C0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B72721F-AD1F-489B-A650-A54D890B6C0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B72721F-AD1F-489B-A650-A54D890B6C0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B72721F-AD1F-489B-A650-A54D890B6C0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B72721F-AD1F-489B-A650-A54D890B6C0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B72721F-AD1F-489B-A650-A54D890B6C0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B72721F-AD1F-489B-A650-A54D890B6C0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9313-F4E1-4EE6-9FF3-992FF748962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930A3-CEAE-4131-87E4-C36A936C858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9313-F4E1-4EE6-9FF3-992FF748962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930A3-CEAE-4131-87E4-C36A936C858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9313-F4E1-4EE6-9FF3-992FF748962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930A3-CEAE-4131-87E4-C36A936C858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9313-F4E1-4EE6-9FF3-992FF748962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930A3-CEAE-4131-87E4-C36A936C858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9313-F4E1-4EE6-9FF3-992FF748962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930A3-CEAE-4131-87E4-C36A936C858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9313-F4E1-4EE6-9FF3-992FF748962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930A3-CEAE-4131-87E4-C36A936C858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9313-F4E1-4EE6-9FF3-992FF748962A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930A3-CEAE-4131-87E4-C36A936C858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9313-F4E1-4EE6-9FF3-992FF748962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930A3-CEAE-4131-87E4-C36A936C858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9313-F4E1-4EE6-9FF3-992FF748962A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930A3-CEAE-4131-87E4-C36A936C858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9313-F4E1-4EE6-9FF3-992FF748962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930A3-CEAE-4131-87E4-C36A936C858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9313-F4E1-4EE6-9FF3-992FF748962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930A3-CEAE-4131-87E4-C36A936C858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D9313-F4E1-4EE6-9FF3-992FF748962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930A3-CEAE-4131-87E4-C36A936C858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/>
          <p:nvPr/>
        </p:nvSpPr>
        <p:spPr>
          <a:xfrm>
            <a:off x="1407973" y="988736"/>
            <a:ext cx="8920162" cy="250983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0" hangingPunct="0">
              <a:lnSpc>
                <a:spcPct val="100000"/>
              </a:lnSpc>
              <a:defRPr/>
            </a:pPr>
            <a:r>
              <a:rPr lang="zh-CN" alt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国 才 考 试</a:t>
            </a:r>
            <a:endParaRPr lang="en-US" altLang="zh-CN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  <a:p>
            <a:pPr algn="ctr" eaLnBrk="0" hangingPunct="0">
              <a:lnSpc>
                <a:spcPct val="100000"/>
              </a:lnSpc>
              <a:defRPr/>
            </a:pPr>
            <a:br>
              <a:rPr lang="en-US" altLang="zh-CN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</a:br>
            <a:r>
              <a:rPr lang="en-US" altLang="zh-CN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English Test for International Communication</a:t>
            </a:r>
            <a:endParaRPr lang="en-US" altLang="zh-CN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  <a:p>
            <a:pPr algn="ctr" eaLnBrk="0" hangingPunct="0">
              <a:lnSpc>
                <a:spcPct val="100000"/>
              </a:lnSpc>
              <a:defRPr/>
            </a:pPr>
            <a:endParaRPr lang="en-US" altLang="zh-CN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  <a:p>
            <a:pPr algn="ctr" eaLnBrk="0" hangingPunct="0">
              <a:lnSpc>
                <a:spcPct val="100000"/>
              </a:lnSpc>
              <a:defRPr/>
            </a:pPr>
            <a:r>
              <a:rPr lang="en-US" altLang="zh-CN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2021</a:t>
            </a:r>
            <a:r>
              <a:rPr lang="zh-CN" alt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年下半年报名通知（黄山学院</a:t>
            </a:r>
            <a:r>
              <a:rPr lang="zh-CN" alt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站）</a:t>
            </a:r>
            <a:br>
              <a:rPr lang="en-US" altLang="zh-CN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</a:br>
            <a:endParaRPr lang="en-US" altLang="zh-CN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592477" y="3856384"/>
            <a:ext cx="70070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仿宋" panose="02010609060101010101" pitchFamily="49" charset="-122"/>
                <a:ea typeface="仿宋" panose="02010609060101010101" pitchFamily="49" charset="-122"/>
              </a:rPr>
              <a:t>开启英语学习新境界  成为国家所需新人才</a:t>
            </a:r>
            <a:endParaRPr lang="zh-CN" altLang="en-US" sz="28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/>
          <p:nvPr/>
        </p:nvSpPr>
        <p:spPr>
          <a:xfrm>
            <a:off x="944216" y="2375728"/>
            <a:ext cx="10843591" cy="323021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eaLnBrk="0" hangingPunct="0">
              <a:lnSpc>
                <a:spcPct val="170000"/>
              </a:lnSpc>
              <a:defRPr/>
            </a:pPr>
            <a:r>
              <a:rPr lang="zh-CN" altLang="en-US" sz="6000" b="1" dirty="0">
                <a:latin typeface="仿宋" panose="02010609060101010101" pitchFamily="49" charset="-122"/>
                <a:ea typeface="仿宋" panose="02010609060101010101" pitchFamily="49" charset="-122"/>
              </a:rPr>
              <a:t>国际人才英语考试</a:t>
            </a:r>
            <a:r>
              <a:rPr lang="zh-CN" altLang="en-US" sz="6000" dirty="0">
                <a:latin typeface="仿宋" panose="02010609060101010101" pitchFamily="49" charset="-122"/>
                <a:ea typeface="仿宋" panose="02010609060101010101" pitchFamily="49" charset="-122"/>
              </a:rPr>
              <a:t>（简称“</a:t>
            </a:r>
            <a:r>
              <a:rPr lang="zh-CN" altLang="en-US" sz="6000" b="1" dirty="0">
                <a:latin typeface="仿宋" panose="02010609060101010101" pitchFamily="49" charset="-122"/>
                <a:ea typeface="仿宋" panose="02010609060101010101" pitchFamily="49" charset="-122"/>
              </a:rPr>
              <a:t>国才考试</a:t>
            </a:r>
            <a:r>
              <a:rPr lang="zh-CN" altLang="en-US" sz="6000" dirty="0">
                <a:latin typeface="仿宋" panose="02010609060101010101" pitchFamily="49" charset="-122"/>
                <a:ea typeface="仿宋" panose="02010609060101010101" pitchFamily="49" charset="-122"/>
              </a:rPr>
              <a:t>”），是北京外国语大学中国外语测评中心在新时代背景之下，推出的</a:t>
            </a:r>
            <a:r>
              <a:rPr lang="zh-CN" altLang="en-US" sz="6000" b="1" dirty="0">
                <a:latin typeface="仿宋" panose="02010609060101010101" pitchFamily="49" charset="-122"/>
                <a:ea typeface="仿宋" panose="02010609060101010101" pitchFamily="49" charset="-122"/>
              </a:rPr>
              <a:t>英语沟通能力</a:t>
            </a:r>
            <a:r>
              <a:rPr lang="zh-CN" altLang="en-US" sz="6000" dirty="0">
                <a:latin typeface="仿宋" panose="02010609060101010101" pitchFamily="49" charset="-122"/>
                <a:ea typeface="仿宋" panose="02010609060101010101" pitchFamily="49" charset="-122"/>
              </a:rPr>
              <a:t>认证考试体系，旨在为</a:t>
            </a:r>
            <a:r>
              <a:rPr lang="zh-CN" altLang="en-US" sz="6000" b="1" dirty="0">
                <a:latin typeface="仿宋" panose="02010609060101010101" pitchFamily="49" charset="-122"/>
                <a:ea typeface="仿宋" panose="02010609060101010101" pitchFamily="49" charset="-122"/>
              </a:rPr>
              <a:t>国家复合型国际化人才</a:t>
            </a:r>
            <a:r>
              <a:rPr lang="zh-CN" altLang="en-US" sz="6000" dirty="0">
                <a:latin typeface="仿宋" panose="02010609060101010101" pitchFamily="49" charset="-122"/>
                <a:ea typeface="仿宋" panose="02010609060101010101" pitchFamily="49" charset="-122"/>
              </a:rPr>
              <a:t>选拔提供参考依据。体现“分类优秀”理念，服务于国家的国际化人才培养与选拔，以新标准引领新成长，</a:t>
            </a:r>
            <a:r>
              <a:rPr lang="zh-CN" altLang="en-US" sz="6000" b="1" dirty="0">
                <a:latin typeface="仿宋" panose="02010609060101010101" pitchFamily="49" charset="-122"/>
                <a:ea typeface="仿宋" panose="02010609060101010101" pitchFamily="49" charset="-122"/>
              </a:rPr>
              <a:t>获得教育部高度认可</a:t>
            </a:r>
            <a:r>
              <a:rPr lang="zh-CN" altLang="en-US" sz="6000" dirty="0">
                <a:latin typeface="仿宋" panose="02010609060101010101" pitchFamily="49" charset="-122"/>
                <a:ea typeface="仿宋" panose="02010609060101010101" pitchFamily="49" charset="-122"/>
              </a:rPr>
              <a:t>。</a:t>
            </a:r>
            <a:endParaRPr lang="zh-CN" altLang="en-US" sz="6000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j-cs"/>
              </a:rPr>
            </a:b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charset="-122"/>
              <a:ea typeface="微软雅黑" panose="020B0503020204020204" charset="-122"/>
              <a:cs typeface="+mj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991123" y="313625"/>
            <a:ext cx="5952270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zh-CN" altLang="en-US" sz="3200" b="1" dirty="0">
                <a:solidFill>
                  <a:srgbClr val="C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个性，让我们与众不同！</a:t>
            </a:r>
            <a:endParaRPr lang="en-US" altLang="zh-CN" sz="3200" b="1" dirty="0">
              <a:solidFill>
                <a:srgbClr val="C0000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lvl="0" algn="ctr"/>
            <a:r>
              <a:rPr lang="zh-CN" altLang="en-US" sz="3200" b="1" dirty="0">
                <a:solidFill>
                  <a:srgbClr val="C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才华，让我们海阔天空！</a:t>
            </a:r>
            <a:endParaRPr lang="en-US" altLang="zh-CN" sz="3200" b="1" dirty="0">
              <a:solidFill>
                <a:srgbClr val="C0000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lvl="0" algn="ctr"/>
            <a:r>
              <a:rPr lang="zh-CN" altLang="en-US" sz="3200" b="1" dirty="0">
                <a:solidFill>
                  <a:srgbClr val="C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时代有我，新时代呼唤新人才！</a:t>
            </a:r>
            <a:endParaRPr lang="zh-CN" altLang="en-US" sz="3200" b="1" dirty="0">
              <a:solidFill>
                <a:srgbClr val="C0000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lvl="0" algn="ctr"/>
            <a:r>
              <a:rPr lang="zh-CN" altLang="en-US" sz="3200" b="1" dirty="0">
                <a:solidFill>
                  <a:srgbClr val="C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时代由我，新行动拥抱新未来</a:t>
            </a:r>
            <a:r>
              <a:rPr lang="zh-CN" altLang="en-US" sz="2800" b="1" dirty="0">
                <a:solidFill>
                  <a:srgbClr val="C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！</a:t>
            </a:r>
            <a:endParaRPr lang="zh-CN" altLang="en-US" sz="2800" b="1" dirty="0">
              <a:solidFill>
                <a:srgbClr val="C0000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7"/>
          <p:cNvSpPr txBox="1"/>
          <p:nvPr/>
        </p:nvSpPr>
        <p:spPr>
          <a:xfrm>
            <a:off x="848139" y="1039452"/>
            <a:ext cx="10651435" cy="4991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仿宋" panose="02010609060101010101" pitchFamily="49" charset="-122"/>
                <a:ea typeface="仿宋" panose="02010609060101010101" pitchFamily="49" charset="-122"/>
              </a:rPr>
              <a:t>  “</a:t>
            </a:r>
            <a:r>
              <a:rPr lang="zh-CN" altLang="en-US" sz="2400" b="1" dirty="0">
                <a:latin typeface="仿宋" panose="02010609060101010101" pitchFamily="49" charset="-122"/>
                <a:ea typeface="仿宋" panose="02010609060101010101" pitchFamily="49" charset="-122"/>
              </a:rPr>
              <a:t>国才考试</a:t>
            </a:r>
            <a:r>
              <a:rPr lang="zh-CN" altLang="en-US" sz="2400" dirty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zh-CN" altLang="en-US" sz="2400" b="1" dirty="0">
                <a:solidFill>
                  <a:srgbClr val="C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以考促学，服务职场</a:t>
            </a:r>
            <a:r>
              <a:rPr lang="en-US" altLang="zh-CN" sz="2400" dirty="0">
                <a:latin typeface="仿宋" panose="02010609060101010101" pitchFamily="49" charset="-122"/>
                <a:ea typeface="仿宋" panose="02010609060101010101" pitchFamily="49" charset="-122"/>
              </a:rPr>
              <a:t>——</a:t>
            </a:r>
            <a:r>
              <a:rPr lang="zh-CN" altLang="en-US" sz="2400" dirty="0">
                <a:latin typeface="仿宋" panose="02010609060101010101" pitchFamily="49" charset="-122"/>
                <a:ea typeface="仿宋" panose="02010609060101010101" pitchFamily="49" charset="-122"/>
              </a:rPr>
              <a:t>任务型考题，激发你的学习兴趣，快速提升综合能力；“</a:t>
            </a:r>
            <a:r>
              <a:rPr lang="zh-CN" altLang="en-US" sz="2400" b="1" dirty="0">
                <a:latin typeface="仿宋" panose="02010609060101010101" pitchFamily="49" charset="-122"/>
                <a:ea typeface="仿宋" panose="02010609060101010101" pitchFamily="49" charset="-122"/>
              </a:rPr>
              <a:t>国才考试</a:t>
            </a:r>
            <a:r>
              <a:rPr lang="zh-CN" altLang="en-US" sz="2400" dirty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zh-CN" altLang="en-US" sz="2400" b="1" dirty="0">
                <a:solidFill>
                  <a:srgbClr val="C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以学致用，立足应用</a:t>
            </a:r>
            <a:r>
              <a:rPr lang="en-US" altLang="zh-CN" sz="2400" dirty="0">
                <a:latin typeface="仿宋" panose="02010609060101010101" pitchFamily="49" charset="-122"/>
                <a:ea typeface="仿宋" panose="02010609060101010101" pitchFamily="49" charset="-122"/>
              </a:rPr>
              <a:t>——</a:t>
            </a:r>
            <a:r>
              <a:rPr lang="zh-CN" altLang="en-US" sz="2400" dirty="0">
                <a:latin typeface="仿宋" panose="02010609060101010101" pitchFamily="49" charset="-122"/>
                <a:ea typeface="仿宋" panose="02010609060101010101" pitchFamily="49" charset="-122"/>
              </a:rPr>
              <a:t>真实、典型职场任务能让你学以致用，在国际交往场合完成出色沟通。</a:t>
            </a:r>
            <a:endParaRPr lang="en-US" altLang="zh-CN" sz="2400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>
              <a:lnSpc>
                <a:spcPct val="150000"/>
              </a:lnSpc>
            </a:pPr>
            <a:endParaRPr lang="zh-CN" altLang="en-US" sz="2400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仿宋" panose="02010609060101010101" pitchFamily="49" charset="-122"/>
                <a:ea typeface="仿宋" panose="02010609060101010101" pitchFamily="49" charset="-122"/>
              </a:rPr>
              <a:t>  “</a:t>
            </a:r>
            <a:r>
              <a:rPr lang="zh-CN" altLang="en-US" sz="2400" b="1" dirty="0">
                <a:latin typeface="仿宋" panose="02010609060101010101" pitchFamily="49" charset="-122"/>
                <a:ea typeface="仿宋" panose="02010609060101010101" pitchFamily="49" charset="-122"/>
              </a:rPr>
              <a:t>国才考试</a:t>
            </a:r>
            <a:r>
              <a:rPr lang="zh-CN" altLang="en-US" sz="2400" dirty="0">
                <a:latin typeface="仿宋" panose="02010609060101010101" pitchFamily="49" charset="-122"/>
                <a:ea typeface="仿宋" panose="02010609060101010101" pitchFamily="49" charset="-122"/>
              </a:rPr>
              <a:t>”在设计过程中得到了亚洲基础设施投资银行、</a:t>
            </a:r>
            <a:r>
              <a:rPr lang="en-US" altLang="zh-CN" sz="2400" dirty="0">
                <a:latin typeface="仿宋" panose="02010609060101010101" pitchFamily="49" charset="-122"/>
                <a:ea typeface="仿宋" panose="02010609060101010101" pitchFamily="49" charset="-122"/>
              </a:rPr>
              <a:t>2022</a:t>
            </a:r>
            <a:r>
              <a:rPr lang="zh-CN" altLang="en-US" sz="2400" dirty="0">
                <a:latin typeface="仿宋" panose="02010609060101010101" pitchFamily="49" charset="-122"/>
                <a:ea typeface="仿宋" panose="02010609060101010101" pitchFamily="49" charset="-122"/>
              </a:rPr>
              <a:t>北京冬奥会组委会、国家开发银行、中国工商银行、中外运集团、华为集团、国家电网、中国铁建、新浪财经、中国国旅、蒙牛集团、长城汽车、大众集团、亚布力国际论坛等众多国际组织、跨国公司、外资企业、国内大型企事业单位的高度认可与支持，</a:t>
            </a:r>
            <a:r>
              <a:rPr lang="zh-CN" altLang="en-US" sz="2400" b="1" dirty="0">
                <a:solidFill>
                  <a:srgbClr val="C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是评价国际人才英语能力的“行业标准”</a:t>
            </a:r>
            <a:r>
              <a:rPr lang="zh-CN" altLang="en-US" sz="2400" dirty="0">
                <a:latin typeface="仿宋" panose="02010609060101010101" pitchFamily="49" charset="-122"/>
                <a:ea typeface="仿宋" panose="02010609060101010101" pitchFamily="49" charset="-122"/>
              </a:rPr>
              <a:t>。</a:t>
            </a:r>
            <a:endParaRPr lang="zh-CN" altLang="en-US" sz="2400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048000" y="283380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zh-CN" alt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“国才考试”引领优势</a:t>
            </a:r>
            <a:endParaRPr lang="zh-CN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17783" y="355527"/>
            <a:ext cx="1069450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黄山学院</a:t>
            </a:r>
            <a:r>
              <a:rPr lang="zh-CN" altLang="en-US" sz="2400" b="1" dirty="0">
                <a:latin typeface="仿宋" panose="02010609060101010101" pitchFamily="49" charset="-122"/>
                <a:ea typeface="仿宋" panose="02010609060101010101" pitchFamily="49" charset="-122"/>
              </a:rPr>
              <a:t>作为北京外国语大学中国外语测评中心国际人才英语考试考站，共同培养国际人才。自</a:t>
            </a:r>
            <a:r>
              <a:rPr lang="en-US" altLang="zh-CN" sz="2400" b="1" dirty="0">
                <a:latin typeface="仿宋" panose="02010609060101010101" pitchFamily="49" charset="-122"/>
                <a:ea typeface="仿宋" panose="02010609060101010101" pitchFamily="49" charset="-122"/>
              </a:rPr>
              <a:t>2017</a:t>
            </a:r>
            <a:r>
              <a:rPr lang="zh-CN" altLang="en-US" sz="2400" b="1" dirty="0">
                <a:latin typeface="仿宋" panose="02010609060101010101" pitchFamily="49" charset="-122"/>
                <a:ea typeface="仿宋" panose="02010609060101010101" pitchFamily="49" charset="-122"/>
              </a:rPr>
              <a:t>年</a:t>
            </a:r>
            <a:r>
              <a:rPr lang="en-US" altLang="zh-CN" sz="2400" b="1" dirty="0">
                <a:latin typeface="仿宋" panose="02010609060101010101" pitchFamily="49" charset="-122"/>
                <a:ea typeface="仿宋" panose="02010609060101010101" pitchFamily="49" charset="-122"/>
              </a:rPr>
              <a:t>11</a:t>
            </a:r>
            <a:r>
              <a:rPr lang="zh-CN" altLang="en-US" sz="2400" b="1" dirty="0">
                <a:latin typeface="仿宋" panose="02010609060101010101" pitchFamily="49" charset="-122"/>
                <a:ea typeface="仿宋" panose="02010609060101010101" pitchFamily="49" charset="-122"/>
              </a:rPr>
              <a:t>月开考以来，已有数百位同学参加了</a:t>
            </a:r>
            <a:r>
              <a:rPr lang="zh-CN" altLang="en-US" sz="2400" b="1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国才初级、中级、高级</a:t>
            </a:r>
            <a:r>
              <a:rPr lang="zh-CN" altLang="en-US" sz="2400" b="1" dirty="0"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的考试，并取得了优异的成绩，其中初级通过率</a:t>
            </a:r>
            <a:r>
              <a:rPr lang="en-US" altLang="zh-CN" sz="2400" b="1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90%</a:t>
            </a:r>
            <a:r>
              <a:rPr lang="zh-CN" altLang="en-US" sz="2400" b="1" dirty="0"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以上。</a:t>
            </a:r>
            <a:endParaRPr lang="zh-CN" altLang="en-US" sz="2400" b="1" dirty="0">
              <a:latin typeface="仿宋" panose="02010609060101010101" pitchFamily="49" charset="-122"/>
              <a:ea typeface="仿宋" panose="02010609060101010101" pitchFamily="49" charset="-122"/>
              <a:sym typeface="+mn-ea"/>
            </a:endParaRPr>
          </a:p>
        </p:txBody>
      </p:sp>
      <p:pic>
        <p:nvPicPr>
          <p:cNvPr id="3" name="图片 -2147482615" descr="168738700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35330" y="2903855"/>
            <a:ext cx="3175000" cy="215773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图片 -2147482616" descr="168738700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3200" y="2876550"/>
            <a:ext cx="4513580" cy="225806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图片 -2147482611" descr="168738700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71585" y="2876550"/>
            <a:ext cx="2833370" cy="225869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1630388422(1)"/>
          <p:cNvPicPr/>
          <p:nvPr/>
        </p:nvPicPr>
        <p:blipFill>
          <a:blip r:embed="rId1"/>
          <a:stretch>
            <a:fillRect/>
          </a:stretch>
        </p:blipFill>
        <p:spPr>
          <a:xfrm>
            <a:off x="3385931" y="0"/>
            <a:ext cx="5420997" cy="2256183"/>
          </a:xfrm>
          <a:prstGeom prst="rect">
            <a:avLst/>
          </a:prstGeom>
        </p:spPr>
      </p:pic>
      <p:pic>
        <p:nvPicPr>
          <p:cNvPr id="15" name="图片 14"/>
          <p:cNvPicPr/>
          <p:nvPr/>
        </p:nvPicPr>
        <p:blipFill rotWithShape="1">
          <a:blip r:embed="rId2"/>
          <a:srcRect l="50248" b="23676"/>
          <a:stretch>
            <a:fillRect/>
          </a:stretch>
        </p:blipFill>
        <p:spPr>
          <a:xfrm>
            <a:off x="8448262" y="2491218"/>
            <a:ext cx="3293166" cy="33411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图片 15"/>
          <p:cNvPicPr/>
          <p:nvPr/>
        </p:nvPicPr>
        <p:blipFill rotWithShape="1">
          <a:blip r:embed="rId2"/>
          <a:srcRect r="53884"/>
          <a:stretch>
            <a:fillRect/>
          </a:stretch>
        </p:blipFill>
        <p:spPr>
          <a:xfrm>
            <a:off x="249392" y="2431583"/>
            <a:ext cx="2903769" cy="3449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3"/>
          <a:srcRect l="4970" t="10165" r="7482" b="3489"/>
          <a:stretch>
            <a:fillRect/>
          </a:stretch>
        </p:blipFill>
        <p:spPr>
          <a:xfrm>
            <a:off x="4215036" y="2431583"/>
            <a:ext cx="3504778" cy="317182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566226" y="932849"/>
            <a:ext cx="10651435" cy="1113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仿宋" panose="02010609060101010101" pitchFamily="49" charset="-122"/>
                <a:ea typeface="仿宋" panose="02010609060101010101" pitchFamily="49" charset="-122"/>
              </a:rPr>
              <a:t>  </a:t>
            </a:r>
            <a:r>
              <a:rPr lang="en-US" altLang="zh-CN" sz="2400" b="1" dirty="0">
                <a:latin typeface="仿宋" panose="02010609060101010101" pitchFamily="49" charset="-122"/>
                <a:ea typeface="仿宋" panose="02010609060101010101" pitchFamily="49" charset="-122"/>
              </a:rPr>
              <a:t>2021</a:t>
            </a:r>
            <a:r>
              <a:rPr lang="zh-CN" altLang="en-US" sz="2400" b="1" dirty="0">
                <a:latin typeface="仿宋" panose="02010609060101010101" pitchFamily="49" charset="-122"/>
                <a:ea typeface="仿宋" panose="02010609060101010101" pitchFamily="49" charset="-122"/>
              </a:rPr>
              <a:t>年</a:t>
            </a:r>
            <a:r>
              <a:rPr lang="zh-CN" altLang="en-US" sz="2400" dirty="0">
                <a:latin typeface="仿宋" panose="02010609060101010101" pitchFamily="49" charset="-122"/>
                <a:ea typeface="仿宋" panose="02010609060101010101" pitchFamily="49" charset="-122"/>
              </a:rPr>
              <a:t>下半年国才考试将于</a:t>
            </a:r>
            <a:r>
              <a:rPr lang="en-US" altLang="zh-CN" sz="2400" b="1" dirty="0">
                <a:latin typeface="仿宋" panose="02010609060101010101" pitchFamily="49" charset="-122"/>
                <a:ea typeface="仿宋" panose="02010609060101010101" pitchFamily="49" charset="-122"/>
              </a:rPr>
              <a:t>11</a:t>
            </a:r>
            <a:r>
              <a:rPr lang="zh-CN" altLang="en-US" sz="2400" b="1" dirty="0">
                <a:latin typeface="仿宋" panose="02010609060101010101" pitchFamily="49" charset="-122"/>
                <a:ea typeface="仿宋" panose="02010609060101010101" pitchFamily="49" charset="-122"/>
              </a:rPr>
              <a:t>月</a:t>
            </a:r>
            <a:r>
              <a:rPr lang="en-US" altLang="zh-CN" sz="2400" b="1" dirty="0">
                <a:latin typeface="仿宋" panose="02010609060101010101" pitchFamily="49" charset="-122"/>
                <a:ea typeface="仿宋" panose="02010609060101010101" pitchFamily="49" charset="-122"/>
              </a:rPr>
              <a:t>13</a:t>
            </a:r>
            <a:r>
              <a:rPr lang="zh-CN" altLang="en-US" sz="2400" b="1" dirty="0">
                <a:latin typeface="仿宋" panose="02010609060101010101" pitchFamily="49" charset="-122"/>
                <a:ea typeface="仿宋" panose="02010609060101010101" pitchFamily="49" charset="-122"/>
              </a:rPr>
              <a:t>日</a:t>
            </a:r>
            <a:r>
              <a:rPr lang="zh-CN" altLang="en-US" sz="2400" dirty="0">
                <a:latin typeface="仿宋" panose="02010609060101010101" pitchFamily="49" charset="-122"/>
                <a:ea typeface="仿宋" panose="02010609060101010101" pitchFamily="49" charset="-122"/>
              </a:rPr>
              <a:t>举行，本次开考科目包括国才初级、国才中级、国才高级。本次考试的具体</a:t>
            </a:r>
            <a:r>
              <a:rPr lang="zh-CN" altLang="en-US" sz="2400" b="1" dirty="0">
                <a:latin typeface="仿宋" panose="02010609060101010101" pitchFamily="49" charset="-122"/>
                <a:ea typeface="仿宋" panose="02010609060101010101" pitchFamily="49" charset="-122"/>
              </a:rPr>
              <a:t>安排如下</a:t>
            </a:r>
            <a:r>
              <a:rPr lang="zh-CN" altLang="en-US" sz="2400" dirty="0">
                <a:latin typeface="仿宋" panose="02010609060101010101" pitchFamily="49" charset="-122"/>
                <a:ea typeface="仿宋" panose="02010609060101010101" pitchFamily="49" charset="-122"/>
              </a:rPr>
              <a:t>：</a:t>
            </a:r>
            <a:endParaRPr lang="zh-CN" altLang="en-US" sz="2400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83900" y="2419816"/>
            <a:ext cx="2608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buFont typeface="+mj-ea"/>
              <a:buAutoNum type="ea1ChsPlain"/>
            </a:pPr>
            <a:r>
              <a:rPr lang="zh-CN" altLang="en-US" b="1" kern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Arial" panose="020B0604020202020204" pitchFamily="34" charset="0"/>
              </a:rPr>
              <a:t>、</a:t>
            </a:r>
            <a:r>
              <a:rPr lang="zh-CN" altLang="zh-CN" b="1" kern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Arial" panose="020B0604020202020204" pitchFamily="34" charset="0"/>
              </a:rPr>
              <a:t>考试时间与科目：</a:t>
            </a:r>
            <a:endParaRPr lang="zh-CN" altLang="zh-CN" sz="14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9" name="图片 8"/>
          <p:cNvPicPr/>
          <p:nvPr/>
        </p:nvPicPr>
        <p:blipFill>
          <a:blip r:embed="rId1"/>
          <a:stretch>
            <a:fillRect/>
          </a:stretch>
        </p:blipFill>
        <p:spPr>
          <a:xfrm>
            <a:off x="222691" y="3146038"/>
            <a:ext cx="5917312" cy="222223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矩形 2"/>
          <p:cNvSpPr/>
          <p:nvPr/>
        </p:nvSpPr>
        <p:spPr>
          <a:xfrm>
            <a:off x="6698758" y="3042618"/>
            <a:ext cx="5493242" cy="2676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b="1" kern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Arial" panose="020B0604020202020204" pitchFamily="34" charset="0"/>
              </a:rPr>
              <a:t>二、</a:t>
            </a:r>
            <a:r>
              <a:rPr lang="zh-CN" altLang="zh-CN" b="1" kern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Arial" panose="020B0604020202020204" pitchFamily="34" charset="0"/>
              </a:rPr>
              <a:t>考试地点：</a:t>
            </a:r>
            <a:r>
              <a:rPr lang="zh-CN" altLang="zh-CN" kern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Arial" panose="020B0604020202020204" pitchFamily="34" charset="0"/>
              </a:rPr>
              <a:t>黄山学院率水</a:t>
            </a:r>
            <a:r>
              <a:rPr lang="zh-CN" altLang="zh-CN" kern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Arial" panose="020B0604020202020204" pitchFamily="34" charset="0"/>
              </a:rPr>
              <a:t>校区</a:t>
            </a:r>
            <a:endParaRPr lang="zh-CN" altLang="zh-CN" sz="14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>
              <a:lnSpc>
                <a:spcPct val="150000"/>
              </a:lnSpc>
            </a:pPr>
            <a:r>
              <a:rPr lang="zh-CN" altLang="en-US" b="1" kern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Arial" panose="020B0604020202020204" pitchFamily="34" charset="0"/>
              </a:rPr>
              <a:t>三、</a:t>
            </a:r>
            <a:r>
              <a:rPr lang="zh-CN" altLang="zh-CN" b="1" kern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Arial" panose="020B0604020202020204" pitchFamily="34" charset="0"/>
              </a:rPr>
              <a:t>考试形式：</a:t>
            </a:r>
            <a:r>
              <a:rPr lang="zh-CN" altLang="zh-CN" kern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Arial" panose="020B0604020202020204" pitchFamily="34" charset="0"/>
              </a:rPr>
              <a:t>计算机辅助形式（机考）</a:t>
            </a:r>
            <a:endParaRPr lang="zh-CN" altLang="zh-CN" sz="14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>
              <a:lnSpc>
                <a:spcPct val="150000"/>
              </a:lnSpc>
            </a:pPr>
            <a:r>
              <a:rPr lang="zh-CN" altLang="en-US" b="1" kern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Arial" panose="020B0604020202020204" pitchFamily="34" charset="0"/>
              </a:rPr>
              <a:t>四、</a:t>
            </a:r>
            <a:r>
              <a:rPr lang="zh-CN" altLang="zh-CN" b="1" kern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Arial" panose="020B0604020202020204" pitchFamily="34" charset="0"/>
              </a:rPr>
              <a:t>报考时间：</a:t>
            </a:r>
            <a:r>
              <a:rPr lang="zh-CN" altLang="zh-CN" kern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Arial" panose="020B0604020202020204" pitchFamily="34" charset="0"/>
              </a:rPr>
              <a:t>即日起</a:t>
            </a:r>
            <a:r>
              <a:rPr lang="zh-CN" altLang="en-US" kern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Arial" panose="020B0604020202020204" pitchFamily="34" charset="0"/>
              </a:rPr>
              <a:t>至</a:t>
            </a:r>
            <a:r>
              <a:rPr lang="en-US" altLang="zh-CN" b="1" kern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Arial" panose="020B0604020202020204" pitchFamily="34" charset="0"/>
              </a:rPr>
              <a:t>2021</a:t>
            </a:r>
            <a:r>
              <a:rPr lang="zh-CN" altLang="zh-CN" b="1" kern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Arial" panose="020B0604020202020204" pitchFamily="34" charset="0"/>
              </a:rPr>
              <a:t>年</a:t>
            </a:r>
            <a:r>
              <a:rPr lang="en-US" altLang="zh-CN" b="1" kern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Arial" panose="020B0604020202020204" pitchFamily="34" charset="0"/>
              </a:rPr>
              <a:t>10</a:t>
            </a:r>
            <a:r>
              <a:rPr lang="zh-CN" altLang="zh-CN" b="1" kern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Arial" panose="020B0604020202020204" pitchFamily="34" charset="0"/>
              </a:rPr>
              <a:t>月</a:t>
            </a:r>
            <a:r>
              <a:rPr lang="en-US" altLang="zh-CN" b="1" kern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Arial" panose="020B0604020202020204" pitchFamily="34" charset="0"/>
              </a:rPr>
              <a:t>18</a:t>
            </a:r>
            <a:r>
              <a:rPr lang="zh-CN" altLang="zh-CN" b="1" kern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Arial" panose="020B0604020202020204" pitchFamily="34" charset="0"/>
              </a:rPr>
              <a:t>日</a:t>
            </a:r>
            <a:endParaRPr lang="zh-CN" altLang="zh-CN" sz="1400" b="1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000000"/>
                </a:solidFill>
                <a:ea typeface="微软雅黑" panose="020B0503020204020204" charset="-122"/>
                <a:cs typeface="Arial" panose="020B0604020202020204" pitchFamily="34" charset="0"/>
              </a:rPr>
              <a:t>五、</a:t>
            </a:r>
            <a:r>
              <a:rPr lang="zh-CN" altLang="zh-CN" b="1" dirty="0">
                <a:solidFill>
                  <a:srgbClr val="000000"/>
                </a:solidFill>
                <a:ea typeface="微软雅黑" panose="020B0503020204020204" charset="-122"/>
                <a:cs typeface="Arial" panose="020B0604020202020204" pitchFamily="34" charset="0"/>
              </a:rPr>
              <a:t>报名方式：</a:t>
            </a:r>
            <a:r>
              <a:rPr lang="zh-CN" altLang="zh-CN" dirty="0">
                <a:solidFill>
                  <a:srgbClr val="000000"/>
                </a:solidFill>
                <a:ea typeface="微软雅黑" panose="020B0503020204020204" charset="-122"/>
                <a:cs typeface="Arial" panose="020B0604020202020204" pitchFamily="34" charset="0"/>
              </a:rPr>
              <a:t>登录官网</a:t>
            </a:r>
            <a:r>
              <a:rPr lang="en-US" altLang="zh-CN" dirty="0">
                <a:solidFill>
                  <a:srgbClr val="000000"/>
                </a:solidFill>
                <a:ea typeface="微软雅黑" panose="020B0503020204020204" charset="-122"/>
                <a:cs typeface="Arial" panose="020B0604020202020204" pitchFamily="34" charset="0"/>
              </a:rPr>
              <a:t>http://etic.claonline.cn</a:t>
            </a:r>
            <a:r>
              <a:rPr lang="zh-CN" altLang="zh-CN" dirty="0">
                <a:solidFill>
                  <a:srgbClr val="000000"/>
                </a:solidFill>
                <a:ea typeface="微软雅黑" panose="020B0503020204020204" charset="-122"/>
                <a:cs typeface="Arial" panose="020B0604020202020204" pitchFamily="34" charset="0"/>
              </a:rPr>
              <a:t>报名</a:t>
            </a:r>
            <a:endParaRPr lang="zh-CN" altLang="zh-CN" dirty="0">
              <a:solidFill>
                <a:srgbClr val="000000"/>
              </a:solidFill>
              <a:ea typeface="微软雅黑" panose="020B0503020204020204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</a:rPr>
              <a:t>六、科目选择：</a:t>
            </a:r>
            <a:r>
              <a:rPr lang="zh-CN" altLang="en-US" sz="2000" b="1" dirty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学生可根据自己的情况选择</a:t>
            </a:r>
            <a:r>
              <a:rPr lang="zh-CN" altLang="en-US" sz="2000" b="1" dirty="0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任一</a:t>
            </a:r>
            <a:r>
              <a:rPr lang="en-US" altLang="zh-CN" sz="2000" b="1" dirty="0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 </a:t>
            </a:r>
            <a:endParaRPr lang="en-US" altLang="zh-CN" sz="2000" b="1" dirty="0">
              <a:solidFill>
                <a:srgbClr val="FF0000"/>
              </a:solidFill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                     </a:t>
            </a:r>
            <a:r>
              <a:rPr lang="zh-CN" altLang="en-US" sz="2000" b="1" dirty="0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级别</a:t>
            </a:r>
            <a:r>
              <a:rPr lang="zh-CN" altLang="en-US" sz="2000" b="1" dirty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报名考试。</a:t>
            </a:r>
            <a:endParaRPr lang="zh-CN" altLang="en-US" sz="2000" b="1" dirty="0"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</a:endParaRPr>
          </a:p>
        </p:txBody>
      </p:sp>
      <p:sp>
        <p:nvSpPr>
          <p:cNvPr id="11" name="标题 1"/>
          <p:cNvSpPr txBox="1"/>
          <p:nvPr/>
        </p:nvSpPr>
        <p:spPr>
          <a:xfrm>
            <a:off x="1502240" y="-205823"/>
            <a:ext cx="9489413" cy="14152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0" hangingPunct="0">
              <a:lnSpc>
                <a:spcPct val="100000"/>
              </a:lnSpc>
              <a:defRPr/>
            </a:pPr>
            <a:r>
              <a:rPr lang="en-US" altLang="zh-C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2021</a:t>
            </a:r>
            <a:r>
              <a:rPr lang="zh-CN" alt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年下半年报名通知（黄山学院</a:t>
            </a:r>
            <a:r>
              <a:rPr lang="zh-CN" alt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站）</a:t>
            </a:r>
            <a:br>
              <a:rPr lang="en-US" altLang="zh-CN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</a:br>
            <a:endParaRPr lang="en-US" altLang="zh-CN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138029" y="567159"/>
            <a:ext cx="10651435" cy="4707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助学政策</a:t>
            </a:r>
            <a:r>
              <a:rPr lang="zh-CN" alt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：</a:t>
            </a:r>
            <a:endParaRPr lang="zh-CN" altLang="en-US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lvl="0">
              <a:lnSpc>
                <a:spcPct val="150000"/>
              </a:lnSpc>
            </a:pPr>
            <a:r>
              <a:rPr lang="zh-CN" altLang="en-US" sz="2400" b="1" dirty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黄山学院学生</a:t>
            </a:r>
            <a:r>
              <a:rPr lang="zh-CN" altLang="en-US" sz="2400" dirty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将享有以下助学政策：</a:t>
            </a:r>
            <a:endParaRPr lang="zh-CN" altLang="en-US" sz="2400" dirty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lvl="0">
              <a:lnSpc>
                <a:spcPct val="150000"/>
              </a:lnSpc>
            </a:pPr>
            <a:r>
              <a:rPr lang="en-US" altLang="zh-CN" sz="2400" b="1" dirty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1.</a:t>
            </a:r>
            <a:r>
              <a:rPr lang="zh-CN" altLang="en-US" sz="2400" dirty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报名同学可获</a:t>
            </a:r>
            <a:r>
              <a:rPr lang="zh-CN" altLang="en-US" sz="2400" b="1" dirty="0">
                <a:solidFill>
                  <a:prstClr val="black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赠</a:t>
            </a:r>
            <a:r>
              <a:rPr lang="zh-CN" altLang="en-US" sz="2400" dirty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相应级别</a:t>
            </a:r>
            <a:r>
              <a:rPr lang="zh-CN" altLang="en-US" sz="2400" b="1" dirty="0">
                <a:solidFill>
                  <a:prstClr val="black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国才考试备考用书（数量有限，先报先得</a:t>
            </a:r>
            <a:r>
              <a:rPr lang="zh-CN" altLang="en-US" sz="2400" b="1" dirty="0">
                <a:solidFill>
                  <a:prstClr val="black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）</a:t>
            </a:r>
            <a:r>
              <a:rPr lang="zh-CN" altLang="en-US" sz="2400" dirty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；</a:t>
            </a:r>
            <a:endParaRPr lang="zh-CN" altLang="en-US" sz="2400" dirty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lvl="0">
              <a:lnSpc>
                <a:spcPct val="150000"/>
              </a:lnSpc>
            </a:pPr>
            <a:r>
              <a:rPr lang="en-US" altLang="zh-CN" sz="2400" b="1" dirty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2.</a:t>
            </a:r>
            <a:r>
              <a:rPr lang="zh-CN" altLang="en-US" sz="2400" dirty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国才辅导名师</a:t>
            </a:r>
            <a:r>
              <a:rPr lang="zh-CN" altLang="en-US" sz="2400" b="1" dirty="0">
                <a:solidFill>
                  <a:prstClr val="black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线上全程伴学</a:t>
            </a:r>
            <a:r>
              <a:rPr lang="zh-CN" altLang="en-US" sz="2400" dirty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，帮助规划和辅导学习；</a:t>
            </a:r>
            <a:endParaRPr lang="zh-CN" altLang="en-US" sz="2400" dirty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lvl="0">
              <a:lnSpc>
                <a:spcPct val="150000"/>
              </a:lnSpc>
            </a:pPr>
            <a:r>
              <a:rPr lang="en-US" altLang="zh-CN" sz="2400" b="1" dirty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3.</a:t>
            </a:r>
            <a:r>
              <a:rPr lang="zh-CN" altLang="en-US" sz="2400" dirty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国才官网（</a:t>
            </a:r>
            <a:r>
              <a:rPr lang="en-US" altLang="zh-CN" sz="2400" dirty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http://etic.claonline.cn</a:t>
            </a:r>
            <a:r>
              <a:rPr lang="zh-CN" altLang="en-US" sz="2400" dirty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）</a:t>
            </a:r>
            <a:r>
              <a:rPr lang="zh-CN" altLang="en-US" sz="2400" dirty="0">
                <a:solidFill>
                  <a:prstClr val="black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模拟测试训练</a:t>
            </a:r>
            <a:r>
              <a:rPr lang="zh-CN" altLang="en-US" sz="2400" dirty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；</a:t>
            </a:r>
            <a:endParaRPr lang="zh-CN" altLang="en-US" sz="2400" dirty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lvl="0">
              <a:lnSpc>
                <a:spcPct val="150000"/>
              </a:lnSpc>
            </a:pPr>
            <a:r>
              <a:rPr lang="en-US" altLang="zh-CN" sz="2400" b="1" dirty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4.</a:t>
            </a:r>
            <a:r>
              <a:rPr lang="zh-CN" altLang="en-US" sz="2400" dirty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报考且通过国才考试的同学优先获得</a:t>
            </a:r>
            <a:r>
              <a:rPr lang="zh-CN" altLang="en-US" sz="2400" b="1" dirty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推荐实习与就业</a:t>
            </a:r>
            <a:r>
              <a:rPr lang="zh-CN" altLang="en-US" sz="2400" dirty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、</a:t>
            </a:r>
            <a:r>
              <a:rPr lang="zh-CN" altLang="en-US" sz="2400" b="1" dirty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名企参观</a:t>
            </a:r>
            <a:r>
              <a:rPr lang="zh-CN" altLang="en-US" sz="2400" dirty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的机会；</a:t>
            </a:r>
            <a:endParaRPr lang="zh-CN" altLang="en-US" sz="2400" dirty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lvl="0">
              <a:lnSpc>
                <a:spcPct val="150000"/>
              </a:lnSpc>
            </a:pPr>
            <a:r>
              <a:rPr lang="en-US" altLang="zh-CN" sz="2400" b="1" dirty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5.</a:t>
            </a:r>
            <a:r>
              <a:rPr lang="zh-CN" altLang="en-US" sz="2400" dirty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成绩达到“</a:t>
            </a:r>
            <a:r>
              <a:rPr lang="zh-CN" altLang="en-US" sz="2400" dirty="0">
                <a:solidFill>
                  <a:prstClr val="black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优秀</a:t>
            </a:r>
            <a:r>
              <a:rPr lang="zh-CN" altLang="en-US" sz="2400" dirty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”，可获</a:t>
            </a:r>
            <a:r>
              <a:rPr lang="zh-CN" altLang="en-US" sz="2400" dirty="0">
                <a:solidFill>
                  <a:prstClr val="black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奖</a:t>
            </a:r>
            <a:r>
              <a:rPr lang="zh-CN" altLang="en-US" sz="2400" b="1" dirty="0">
                <a:solidFill>
                  <a:prstClr val="black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学金荣誉证书</a:t>
            </a:r>
            <a:r>
              <a:rPr lang="zh-CN" altLang="en-US" sz="2400" dirty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和</a:t>
            </a:r>
            <a:r>
              <a:rPr lang="zh-CN" altLang="en-US" sz="2400" b="1" dirty="0">
                <a:solidFill>
                  <a:prstClr val="black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奖学金电子券</a:t>
            </a:r>
            <a:r>
              <a:rPr lang="zh-CN" altLang="en-US" sz="2400" dirty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，用于报考更高级别。</a:t>
            </a:r>
            <a:endParaRPr lang="zh-CN" altLang="en-US" sz="2400" dirty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4553105" y="120008"/>
            <a:ext cx="2328421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仿宋" panose="02010609060101010101" pitchFamily="49" charset="-122"/>
                <a:ea typeface="仿宋" panose="02010609060101010101" pitchFamily="49" charset="-122"/>
                <a:cs typeface="+mn-cs"/>
              </a:rPr>
              <a:t> 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仿宋" panose="02010609060101010101" pitchFamily="49" charset="-122"/>
                <a:ea typeface="仿宋" panose="02010609060101010101" pitchFamily="49" charset="-122"/>
                <a:cs typeface="+mn-cs"/>
              </a:rPr>
              <a:t>报名助手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仿宋" panose="02010609060101010101" pitchFamily="49" charset="-122"/>
              <a:ea typeface="仿宋" panose="02010609060101010101" pitchFamily="49" charset="-122"/>
              <a:cs typeface="+mn-cs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21920" y="1210310"/>
            <a:ext cx="10952480" cy="286131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400" b="1" dirty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1.</a:t>
            </a:r>
            <a:r>
              <a:rPr lang="zh-CN" altLang="en-US" sz="2400" b="1" dirty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请扫描加入</a:t>
            </a:r>
            <a:r>
              <a:rPr lang="en-US" altLang="zh-CN" sz="2400" b="1" dirty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 “2021</a:t>
            </a:r>
            <a:r>
              <a:rPr lang="zh-CN" altLang="en-US" sz="2400" b="1" dirty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年黄山学院</a:t>
            </a:r>
            <a:r>
              <a:rPr lang="en-US" altLang="zh-CN" sz="2400" b="1" dirty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11</a:t>
            </a:r>
            <a:r>
              <a:rPr lang="zh-CN" altLang="en-US" sz="2400" b="1" dirty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月国才考试群，了解</a:t>
            </a:r>
            <a:r>
              <a:rPr lang="zh-CN" altLang="en-US" sz="2400" b="1" dirty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并关注更多信息</a:t>
            </a:r>
            <a:endParaRPr lang="en-US" altLang="zh-CN" sz="2400" b="1" dirty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lvl="0">
              <a:lnSpc>
                <a:spcPct val="150000"/>
              </a:lnSpc>
            </a:pPr>
            <a:endParaRPr lang="en-US" altLang="zh-CN" sz="2400" b="1" dirty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lvl="0">
              <a:lnSpc>
                <a:spcPct val="150000"/>
              </a:lnSpc>
            </a:pPr>
            <a:endParaRPr lang="en-US" altLang="zh-CN" sz="2400" b="1" dirty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lvl="0">
              <a:lnSpc>
                <a:spcPct val="150000"/>
              </a:lnSpc>
            </a:pPr>
            <a:endParaRPr lang="en-US" altLang="zh-CN" sz="2400" b="1" dirty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lvl="0">
              <a:lnSpc>
                <a:spcPct val="150000"/>
              </a:lnSpc>
            </a:pPr>
            <a:endParaRPr lang="en-US" altLang="zh-CN" sz="2400" b="1" dirty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pic>
        <p:nvPicPr>
          <p:cNvPr id="2" name="图片 2" descr="图片包含 纵横字谜, 文字&#10;&#10;描述已自动生成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431"/>
          <a:stretch>
            <a:fillRect/>
          </a:stretch>
        </p:blipFill>
        <p:spPr>
          <a:xfrm>
            <a:off x="3709670" y="2385695"/>
            <a:ext cx="3574415" cy="3003550"/>
          </a:xfrm>
          <a:prstGeom prst="rect">
            <a:avLst/>
          </a:prstGeom>
          <a:ln>
            <a:noFill/>
          </a:ln>
        </p:spPr>
      </p:pic>
      <p:pic>
        <p:nvPicPr>
          <p:cNvPr id="3" name="图片 2" descr="912c4e59cb0e9cd3c0d21ca40784ed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" y="2385060"/>
            <a:ext cx="2685415" cy="30835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1100</Words>
  <Application>WPS 演示</Application>
  <PresentationFormat>宽屏</PresentationFormat>
  <Paragraphs>52</Paragraphs>
  <Slides>8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9" baseType="lpstr">
      <vt:lpstr>Arial</vt:lpstr>
      <vt:lpstr>宋体</vt:lpstr>
      <vt:lpstr>Wingdings</vt:lpstr>
      <vt:lpstr>微软雅黑</vt:lpstr>
      <vt:lpstr>仿宋</vt:lpstr>
      <vt:lpstr>等线</vt:lpstr>
      <vt:lpstr>Times New Roman</vt:lpstr>
      <vt:lpstr>方正粗黑宋简体</vt:lpstr>
      <vt:lpstr>Arial Unicode MS</vt:lpstr>
      <vt:lpstr>等线 Light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小草</cp:lastModifiedBy>
  <cp:revision>56</cp:revision>
  <dcterms:created xsi:type="dcterms:W3CDTF">2021-03-21T07:26:00Z</dcterms:created>
  <dcterms:modified xsi:type="dcterms:W3CDTF">2021-09-17T02:33:29Z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E2E036C15A2F47EA96B45D7FAA83CD6F</vt:lpwstr>
  </property>
  <property fmtid="{D5CDD505-2E9C-101B-9397-08002B2CF9AE}" pid="3" name="KSOProductBuildVer">
    <vt:lpwstr>2052-11.1.0.9192</vt:lpwstr>
  </property>
</Properties>
</file>